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0" r:id="rId1"/>
  </p:sldMasterIdLst>
  <p:notesMasterIdLst>
    <p:notesMasterId r:id="rId55"/>
  </p:notesMasterIdLst>
  <p:sldIdLst>
    <p:sldId id="256" r:id="rId2"/>
    <p:sldId id="322" r:id="rId3"/>
    <p:sldId id="329" r:id="rId4"/>
    <p:sldId id="330" r:id="rId5"/>
    <p:sldId id="285" r:id="rId6"/>
    <p:sldId id="317" r:id="rId7"/>
    <p:sldId id="321" r:id="rId8"/>
    <p:sldId id="316" r:id="rId9"/>
    <p:sldId id="318" r:id="rId10"/>
    <p:sldId id="310" r:id="rId11"/>
    <p:sldId id="312" r:id="rId12"/>
    <p:sldId id="313" r:id="rId13"/>
    <p:sldId id="314" r:id="rId14"/>
    <p:sldId id="315" r:id="rId15"/>
    <p:sldId id="323" r:id="rId16"/>
    <p:sldId id="311" r:id="rId17"/>
    <p:sldId id="325" r:id="rId18"/>
    <p:sldId id="284" r:id="rId19"/>
    <p:sldId id="324" r:id="rId20"/>
    <p:sldId id="270" r:id="rId21"/>
    <p:sldId id="272" r:id="rId22"/>
    <p:sldId id="271" r:id="rId23"/>
    <p:sldId id="286" r:id="rId24"/>
    <p:sldId id="257" r:id="rId25"/>
    <p:sldId id="274" r:id="rId26"/>
    <p:sldId id="319" r:id="rId27"/>
    <p:sldId id="275" r:id="rId28"/>
    <p:sldId id="287" r:id="rId29"/>
    <p:sldId id="289" r:id="rId30"/>
    <p:sldId id="290" r:id="rId31"/>
    <p:sldId id="282" r:id="rId32"/>
    <p:sldId id="281" r:id="rId33"/>
    <p:sldId id="283" r:id="rId34"/>
    <p:sldId id="291" r:id="rId35"/>
    <p:sldId id="292" r:id="rId36"/>
    <p:sldId id="297" r:id="rId37"/>
    <p:sldId id="326" r:id="rId38"/>
    <p:sldId id="328" r:id="rId39"/>
    <p:sldId id="327" r:id="rId40"/>
    <p:sldId id="294" r:id="rId41"/>
    <p:sldId id="298" r:id="rId42"/>
    <p:sldId id="299" r:id="rId43"/>
    <p:sldId id="300" r:id="rId44"/>
    <p:sldId id="301" r:id="rId45"/>
    <p:sldId id="302" r:id="rId46"/>
    <p:sldId id="305" r:id="rId47"/>
    <p:sldId id="306" r:id="rId48"/>
    <p:sldId id="304" r:id="rId49"/>
    <p:sldId id="307" r:id="rId50"/>
    <p:sldId id="303" r:id="rId51"/>
    <p:sldId id="308" r:id="rId52"/>
    <p:sldId id="269" r:id="rId53"/>
    <p:sldId id="320" r:id="rId5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895" autoAdjust="0"/>
  </p:normalViewPr>
  <p:slideViewPr>
    <p:cSldViewPr>
      <p:cViewPr varScale="1">
        <p:scale>
          <a:sx n="64" d="100"/>
          <a:sy n="64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FDD0A-86B7-4A30-B6D3-A0A0E287295F}" type="datetimeFigureOut">
              <a:rPr lang="be-BY" smtClean="0"/>
              <a:pPr/>
              <a:t>25.02.2013</a:t>
            </a:fld>
            <a:endParaRPr lang="be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e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C5475-6D53-4F21-AA03-C60F0BCC091B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e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C5475-6D53-4F21-AA03-C60F0BCC091B}" type="slidenum">
              <a:rPr lang="be-BY" smtClean="0"/>
              <a:pPr/>
              <a:t>20</a:t>
            </a:fld>
            <a:endParaRPr lang="be-BY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17A9732-7258-4079-A84E-708C770AC920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6EE3AF-8287-41A1-B0F8-1477087553B6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0529CC-CC9E-4EC2-9C84-21BAB58956FC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A64EE7-F1CF-4579-8DA4-C00541C26A09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6BBAB1E-30E9-40FE-B3EE-4F2DD2625227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150C0-CE02-48D9-A206-47321EFC2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520D84A-C10E-422E-9395-1F015E0B4DC2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A94065-BD56-4C12-AF25-F9884550B783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D00131-32C9-45FA-AA46-B9B06FC83C22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36AED86-B8BD-430D-8DB2-9BDA8C0D6C67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CE91CC-EC6D-498E-9CAF-26837F37115B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85DEC623-765B-4DF1-9417-7A1CFA5FA4B7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Темы: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2221878"/>
          </a:xfrm>
        </p:spPr>
        <p:txBody>
          <a:bodyPr>
            <a:normAutofit/>
          </a:bodyPr>
          <a:lstStyle/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ООП в </a:t>
            </a:r>
            <a:r>
              <a:rPr lang="en-US" sz="3000" dirty="0" smtClean="0"/>
              <a:t>C++ Builder</a:t>
            </a:r>
            <a:endParaRPr lang="ru-RU" sz="3000" dirty="0" smtClean="0"/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Вкладка </a:t>
            </a:r>
            <a:r>
              <a:rPr lang="en-US" sz="3000" dirty="0" smtClean="0"/>
              <a:t>Standard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Вкладка </a:t>
            </a:r>
            <a:r>
              <a:rPr lang="en-US" sz="3000" dirty="0" smtClean="0"/>
              <a:t>Additional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r>
              <a:rPr lang="ru-RU" sz="3000" dirty="0" smtClean="0"/>
              <a:t>Объект </a:t>
            </a:r>
            <a:r>
              <a:rPr lang="en-US" sz="3000" dirty="0" smtClean="0"/>
              <a:t>Screen</a:t>
            </a:r>
          </a:p>
          <a:p>
            <a:pPr marL="26988" indent="422275">
              <a:buFont typeface="Arial" pitchFamily="34" charset="0"/>
              <a:buChar char="•"/>
              <a:tabLst>
                <a:tab pos="449263" algn="l"/>
                <a:tab pos="539750" algn="l"/>
              </a:tabLst>
            </a:pPr>
            <a:endParaRPr lang="be-B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Пример класса комплексных чисел: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4275" t="19531" r="54429" b="38476"/>
          <a:stretch>
            <a:fillRect/>
          </a:stretch>
        </p:blipFill>
        <p:spPr bwMode="auto">
          <a:xfrm>
            <a:off x="1490198" y="1214422"/>
            <a:ext cx="643938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Объявление класса </a:t>
            </a:r>
            <a:r>
              <a:rPr lang="en-US" sz="2800" dirty="0" smtClean="0">
                <a:latin typeface="+mn-lt"/>
              </a:rPr>
              <a:t>complex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0198" t="23437" r="23682" b="21875"/>
          <a:stretch>
            <a:fillRect/>
          </a:stretch>
        </p:blipFill>
        <p:spPr bwMode="auto">
          <a:xfrm>
            <a:off x="571472" y="928670"/>
            <a:ext cx="8358246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-2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Описание методов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0747" t="23437" r="39055" b="16992"/>
          <a:stretch>
            <a:fillRect/>
          </a:stretch>
        </p:blipFill>
        <p:spPr bwMode="auto">
          <a:xfrm>
            <a:off x="2055275" y="857232"/>
            <a:ext cx="5088493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-2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Описание методов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0198" t="23437" r="33016" b="18945"/>
          <a:stretch>
            <a:fillRect/>
          </a:stretch>
        </p:blipFill>
        <p:spPr bwMode="auto">
          <a:xfrm>
            <a:off x="1428728" y="839106"/>
            <a:ext cx="6429420" cy="566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Работа с объектами класса </a:t>
            </a:r>
            <a:r>
              <a:rPr lang="en-US" sz="2800" dirty="0" smtClean="0">
                <a:latin typeface="+mn-lt"/>
              </a:rPr>
              <a:t>complex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30198" t="23437" r="33565" b="21875"/>
          <a:stretch>
            <a:fillRect/>
          </a:stretch>
        </p:blipFill>
        <p:spPr bwMode="auto">
          <a:xfrm>
            <a:off x="1357290" y="928669"/>
            <a:ext cx="6572296" cy="557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Вкладка </a:t>
            </a:r>
            <a:r>
              <a:rPr lang="en-US" dirty="0" smtClean="0">
                <a:latin typeface="+mn-lt"/>
              </a:rPr>
              <a:t>Standard</a:t>
            </a:r>
            <a:endParaRPr lang="be-BY" dirty="0"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8118" t="10742" r="43448" b="81934"/>
          <a:stretch>
            <a:fillRect/>
          </a:stretch>
        </p:blipFill>
        <p:spPr bwMode="auto">
          <a:xfrm>
            <a:off x="1571603" y="2000240"/>
            <a:ext cx="666754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Овал 4"/>
          <p:cNvSpPr/>
          <p:nvPr/>
        </p:nvSpPr>
        <p:spPr>
          <a:xfrm>
            <a:off x="1643042" y="1928802"/>
            <a:ext cx="785818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Компоненты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24692" y="1643050"/>
            <a:ext cx="8362216" cy="4929222"/>
          </a:xfrm>
        </p:spPr>
        <p:txBody>
          <a:bodyPr>
            <a:normAutofit/>
          </a:bodyPr>
          <a:lstStyle/>
          <a:p>
            <a:r>
              <a:rPr lang="en-US" sz="3000" dirty="0" err="1" smtClean="0"/>
              <a:t>MainMenu</a:t>
            </a:r>
            <a:r>
              <a:rPr lang="en-US" sz="3000" dirty="0" smtClean="0"/>
              <a:t> – </a:t>
            </a:r>
            <a:r>
              <a:rPr lang="ru-RU" sz="3000" dirty="0" smtClean="0"/>
              <a:t>главное меню;</a:t>
            </a:r>
          </a:p>
          <a:p>
            <a:r>
              <a:rPr lang="en-US" sz="3000" dirty="0" err="1" smtClean="0"/>
              <a:t>PopupMenu</a:t>
            </a:r>
            <a:r>
              <a:rPr lang="ru-RU" sz="3000" dirty="0" smtClean="0"/>
              <a:t> – контекстное меню;</a:t>
            </a:r>
          </a:p>
          <a:p>
            <a:r>
              <a:rPr lang="en-US" sz="3000" dirty="0" smtClean="0"/>
              <a:t>Label</a:t>
            </a:r>
            <a:r>
              <a:rPr lang="ru-RU" sz="3000" dirty="0" smtClean="0"/>
              <a:t> - метка;</a:t>
            </a:r>
          </a:p>
          <a:p>
            <a:r>
              <a:rPr lang="en-US" sz="3000" dirty="0" smtClean="0"/>
              <a:t>Edit</a:t>
            </a:r>
            <a:r>
              <a:rPr lang="ru-RU" sz="3000" dirty="0" smtClean="0"/>
              <a:t> – окно текста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Memo</a:t>
            </a:r>
            <a:r>
              <a:rPr lang="ru-RU" sz="3000" dirty="0" smtClean="0"/>
              <a:t> – многострочное окно текста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Button</a:t>
            </a:r>
            <a:r>
              <a:rPr lang="ru-RU" sz="3000" dirty="0" smtClean="0"/>
              <a:t> - кнопка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CheckBox</a:t>
            </a:r>
            <a:r>
              <a:rPr lang="ru-RU" sz="3000" dirty="0" smtClean="0"/>
              <a:t> – индикатор с флажком</a:t>
            </a:r>
            <a:r>
              <a:rPr lang="en-US" sz="3000" dirty="0" smtClean="0"/>
              <a:t>;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3884" t="13672" r="61566" b="81445"/>
          <a:stretch>
            <a:fillRect/>
          </a:stretch>
        </p:blipFill>
        <p:spPr bwMode="auto">
          <a:xfrm>
            <a:off x="2714612" y="857232"/>
            <a:ext cx="378621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Компоненты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24692" y="1609732"/>
            <a:ext cx="8362216" cy="5105416"/>
          </a:xfrm>
        </p:spPr>
        <p:txBody>
          <a:bodyPr>
            <a:normAutofit/>
          </a:bodyPr>
          <a:lstStyle/>
          <a:p>
            <a:r>
              <a:rPr lang="en-US" sz="3000" dirty="0" err="1" smtClean="0"/>
              <a:t>RadioButton</a:t>
            </a:r>
            <a:r>
              <a:rPr lang="ru-RU" sz="3000" dirty="0" smtClean="0"/>
              <a:t> – кнопка выбора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ListBox</a:t>
            </a:r>
            <a:r>
              <a:rPr lang="ru-RU" sz="3000" dirty="0" smtClean="0"/>
              <a:t> - список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ComboBox</a:t>
            </a:r>
            <a:r>
              <a:rPr lang="ru-RU" sz="3000" dirty="0" smtClean="0"/>
              <a:t> – выпадающий список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ScrollBar</a:t>
            </a:r>
            <a:r>
              <a:rPr lang="ru-RU" sz="3000" dirty="0" smtClean="0"/>
              <a:t> – полоса прокрутки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GroupBox</a:t>
            </a:r>
            <a:r>
              <a:rPr lang="ru-RU" sz="3000" dirty="0" smtClean="0"/>
              <a:t> – панель группировки компонент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RadioGroup</a:t>
            </a:r>
            <a:r>
              <a:rPr lang="ru-RU" sz="3000" dirty="0" smtClean="0"/>
              <a:t> – группа индикаторов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Panel</a:t>
            </a:r>
            <a:r>
              <a:rPr lang="ru-RU" sz="3000" dirty="0" smtClean="0"/>
              <a:t> – панель компоновки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ActionList</a:t>
            </a:r>
            <a:r>
              <a:rPr lang="en-US" sz="3000" dirty="0" smtClean="0"/>
              <a:t>.</a:t>
            </a:r>
            <a:endParaRPr lang="ru-RU" sz="3000" dirty="0" smtClean="0"/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8433" t="13672" r="44546" b="81445"/>
          <a:stretch>
            <a:fillRect/>
          </a:stretch>
        </p:blipFill>
        <p:spPr bwMode="auto">
          <a:xfrm>
            <a:off x="2714612" y="857232"/>
            <a:ext cx="442915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Компонент </a:t>
            </a:r>
            <a:r>
              <a:rPr lang="en-US" dirty="0" err="1" smtClean="0">
                <a:latin typeface="+mn-lt"/>
              </a:rPr>
              <a:t>ActionList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Управление работой проекта</a:t>
            </a:r>
            <a:endParaRPr lang="be-BY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8118" t="10742" r="43448" b="81934"/>
          <a:stretch>
            <a:fillRect/>
          </a:stretch>
        </p:blipFill>
        <p:spPr bwMode="auto">
          <a:xfrm>
            <a:off x="1571603" y="2357430"/>
            <a:ext cx="666754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Овал 4"/>
          <p:cNvSpPr/>
          <p:nvPr/>
        </p:nvSpPr>
        <p:spPr>
          <a:xfrm>
            <a:off x="7358082" y="2571744"/>
            <a:ext cx="785818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Технология проектирования приложения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8362216" cy="5105416"/>
          </a:xfrm>
        </p:spPr>
        <p:txBody>
          <a:bodyPr>
            <a:normAutofit/>
          </a:bodyPr>
          <a:lstStyle/>
          <a:p>
            <a:r>
              <a:rPr lang="ru-RU" sz="3000" dirty="0" smtClean="0"/>
              <a:t>Составление списка действий, которые будет выполнять приложение;</a:t>
            </a:r>
          </a:p>
          <a:p>
            <a:r>
              <a:rPr lang="ru-RU" sz="3000" dirty="0" smtClean="0"/>
              <a:t>Описание для каждого действия: пиктограмм, «горячих» клавиш, подсказок, надписей, кодов и т.д.;</a:t>
            </a:r>
          </a:p>
          <a:p>
            <a:r>
              <a:rPr lang="ru-RU" sz="3000" dirty="0" smtClean="0"/>
              <a:t>Формирование полос действий – главное меню, кнопки и инструментальные панели;</a:t>
            </a:r>
          </a:p>
          <a:p>
            <a:r>
              <a:rPr lang="ru-RU" sz="3000" dirty="0" smtClean="0"/>
              <a:t>Связь всех компонентов: </a:t>
            </a:r>
          </a:p>
          <a:p>
            <a:pPr>
              <a:buNone/>
            </a:pPr>
            <a:r>
              <a:rPr lang="ru-RU" sz="3000" dirty="0" smtClean="0"/>
              <a:t>   пункт меню/кнопка/инструмент на панели/действие/список пиктограмм.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Классы и объекты</a:t>
            </a:r>
            <a:endParaRPr lang="be-BY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Объектно-ориентированное программирование</a:t>
            </a:r>
            <a:endParaRPr lang="be-B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Создание новых действий в </a:t>
            </a:r>
            <a:r>
              <a:rPr lang="en-US" sz="2800" dirty="0" err="1" smtClean="0">
                <a:latin typeface="+mn-lt"/>
              </a:rPr>
              <a:t>ActionList</a:t>
            </a:r>
            <a:r>
              <a:rPr lang="ru-RU" sz="2800" dirty="0" smtClean="0">
                <a:latin typeface="+mn-lt"/>
              </a:rPr>
              <a:t>: </a:t>
            </a:r>
            <a:br>
              <a:rPr lang="ru-RU" sz="2800" dirty="0" smtClean="0">
                <a:latin typeface="+mn-lt"/>
              </a:rPr>
            </a:br>
            <a:r>
              <a:rPr lang="ru-RU" sz="2800" dirty="0" smtClean="0">
                <a:latin typeface="+mn-lt"/>
              </a:rPr>
              <a:t>стандартных либо пользовательских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32" y="2271738"/>
            <a:ext cx="5214974" cy="4800600"/>
          </a:xfrm>
        </p:spPr>
        <p:txBody>
          <a:bodyPr>
            <a:normAutofit/>
          </a:bodyPr>
          <a:lstStyle/>
          <a:p>
            <a:pPr marL="0" indent="354013">
              <a:buNone/>
            </a:pPr>
            <a:r>
              <a:rPr lang="ru-RU" sz="2600" dirty="0" smtClean="0"/>
              <a:t>Каждое внесенное действие имеет тип </a:t>
            </a:r>
            <a:r>
              <a:rPr lang="en-US" sz="2600" dirty="0" err="1" smtClean="0"/>
              <a:t>TAction</a:t>
            </a:r>
            <a:r>
              <a:rPr lang="ru-RU" sz="2600" dirty="0" smtClean="0"/>
              <a:t> и ряд свойств:</a:t>
            </a:r>
          </a:p>
          <a:p>
            <a:r>
              <a:rPr lang="en-US" sz="2600" dirty="0" err="1" smtClean="0"/>
              <a:t>ImageIndex</a:t>
            </a:r>
            <a:endParaRPr lang="en-US" sz="2600" dirty="0" smtClean="0"/>
          </a:p>
          <a:p>
            <a:r>
              <a:rPr lang="en-US" sz="2600" dirty="0" smtClean="0"/>
              <a:t>Name</a:t>
            </a:r>
          </a:p>
          <a:p>
            <a:r>
              <a:rPr lang="en-US" sz="2600" dirty="0" smtClean="0"/>
              <a:t>Caption</a:t>
            </a:r>
          </a:p>
          <a:p>
            <a:r>
              <a:rPr lang="en-US" sz="2600" dirty="0" smtClean="0"/>
              <a:t>Hint</a:t>
            </a:r>
          </a:p>
          <a:p>
            <a:r>
              <a:rPr lang="en-US" sz="2600" dirty="0" err="1" smtClean="0"/>
              <a:t>ShortCut</a:t>
            </a:r>
            <a:endParaRPr lang="en-US" sz="2600" dirty="0" smtClean="0"/>
          </a:p>
          <a:p>
            <a:r>
              <a:rPr lang="ru-RU" sz="2600" dirty="0" smtClean="0"/>
              <a:t>И т.д.</a:t>
            </a:r>
            <a:endParaRPr lang="be-BY" sz="2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14275" t="19531" r="59920" b="39453"/>
          <a:stretch>
            <a:fillRect/>
          </a:stretch>
        </p:blipFill>
        <p:spPr bwMode="auto">
          <a:xfrm>
            <a:off x="2214546" y="3214686"/>
            <a:ext cx="3571900" cy="319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 l="40661" t="19531" r="40703" b="28711"/>
          <a:stretch>
            <a:fillRect/>
          </a:stretch>
        </p:blipFill>
        <p:spPr bwMode="auto">
          <a:xfrm>
            <a:off x="5857884" y="1500174"/>
            <a:ext cx="3143272" cy="490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3E97-53DD-4FD6-9303-C5E316BF3420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 l="44473" t="32226" r="40703" b="58985"/>
          <a:stretch>
            <a:fillRect/>
          </a:stretch>
        </p:blipFill>
        <p:spPr bwMode="auto">
          <a:xfrm>
            <a:off x="1142976" y="1214422"/>
            <a:ext cx="3357586" cy="111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Свойства стандартных действий</a:t>
            </a:r>
            <a:endParaRPr lang="be-BY" sz="28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4323" t="49805" r="61018" b="10071"/>
          <a:stretch>
            <a:fillRect/>
          </a:stretch>
        </p:blipFill>
        <p:spPr bwMode="auto">
          <a:xfrm>
            <a:off x="3571868" y="1071546"/>
            <a:ext cx="4919706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21A6-FBE4-49B5-ABA4-EF1F7A4E7B95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4857752" y="2643182"/>
            <a:ext cx="2214578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Группа 15"/>
          <p:cNvGrpSpPr/>
          <p:nvPr/>
        </p:nvGrpSpPr>
        <p:grpSpPr>
          <a:xfrm>
            <a:off x="571472" y="5715016"/>
            <a:ext cx="4286280" cy="1142984"/>
            <a:chOff x="571472" y="5715016"/>
            <a:chExt cx="4286280" cy="114298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/>
            <a:srcRect l="14824" t="26367" r="68155" b="66797"/>
            <a:stretch>
              <a:fillRect/>
            </a:stretch>
          </p:blipFill>
          <p:spPr bwMode="auto">
            <a:xfrm>
              <a:off x="714348" y="5715016"/>
              <a:ext cx="4143404" cy="935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Овал 14"/>
            <p:cNvSpPr/>
            <p:nvPr/>
          </p:nvSpPr>
          <p:spPr>
            <a:xfrm>
              <a:off x="571472" y="5715016"/>
              <a:ext cx="2071702" cy="114298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714348" y="1071546"/>
            <a:ext cx="2786082" cy="4500594"/>
            <a:chOff x="714348" y="1071546"/>
            <a:chExt cx="2786082" cy="4500594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/>
            <a:srcRect t="49805" r="86035" b="10071"/>
            <a:stretch>
              <a:fillRect/>
            </a:stretch>
          </p:blipFill>
          <p:spPr bwMode="auto">
            <a:xfrm>
              <a:off x="714348" y="1071546"/>
              <a:ext cx="2786082" cy="4500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9" name="Прямая соединительная линия 8"/>
            <p:cNvCxnSpPr/>
            <p:nvPr/>
          </p:nvCxnSpPr>
          <p:spPr>
            <a:xfrm>
              <a:off x="928662" y="2428868"/>
              <a:ext cx="2214578" cy="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>
              <a:off x="928662" y="3857628"/>
              <a:ext cx="2214578" cy="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/>
            <p:cNvCxnSpPr/>
            <p:nvPr/>
          </p:nvCxnSpPr>
          <p:spPr>
            <a:xfrm>
              <a:off x="928662" y="4071942"/>
              <a:ext cx="2214578" cy="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>
              <a:off x="928662" y="4500570"/>
              <a:ext cx="2214578" cy="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714348" y="1428736"/>
              <a:ext cx="1000132" cy="42862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Свойства и события </a:t>
            </a:r>
            <a:r>
              <a:rPr lang="en-US" sz="2800" dirty="0" err="1" smtClean="0">
                <a:latin typeface="+mn-lt"/>
              </a:rPr>
              <a:t>TAction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1214422"/>
            <a:ext cx="4929222" cy="5357850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2600" dirty="0" smtClean="0"/>
              <a:t>Основное событие для каждого объекта </a:t>
            </a:r>
            <a:r>
              <a:rPr lang="en-US" sz="2600" dirty="0" err="1" smtClean="0"/>
              <a:t>TAction</a:t>
            </a:r>
            <a:r>
              <a:rPr lang="en-US" sz="2600" dirty="0" smtClean="0"/>
              <a:t>  </a:t>
            </a:r>
            <a:r>
              <a:rPr lang="ru-RU" sz="2600" dirty="0" smtClean="0"/>
              <a:t>из списка действий – </a:t>
            </a:r>
            <a:r>
              <a:rPr lang="en-US" sz="2600" dirty="0" err="1" smtClean="0"/>
              <a:t>OnExecute</a:t>
            </a:r>
            <a:endParaRPr lang="en-US" sz="2600" dirty="0" smtClean="0"/>
          </a:p>
          <a:p>
            <a:pPr algn="r"/>
            <a:r>
              <a:rPr lang="ru-RU" sz="2600" dirty="0" smtClean="0"/>
              <a:t>Для стандартных действий обработчик этого события писать не нужно - программа сама все сделает автоматически</a:t>
            </a:r>
          </a:p>
          <a:p>
            <a:pPr algn="r"/>
            <a:r>
              <a:rPr lang="ru-RU" sz="2600" dirty="0" smtClean="0"/>
              <a:t>Для «своих» действий необходимо все свойства и события прописывать самостоятельно</a:t>
            </a:r>
            <a:endParaRPr lang="be-BY" sz="26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8F12-1FA0-4A8D-8B91-72F43FAD537D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4824" t="19531" r="60468" b="37500"/>
          <a:stretch>
            <a:fillRect/>
          </a:stretch>
        </p:blipFill>
        <p:spPr bwMode="auto">
          <a:xfrm>
            <a:off x="5572132" y="2932109"/>
            <a:ext cx="3357586" cy="3282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 t="50000" r="86237" b="33398"/>
          <a:stretch>
            <a:fillRect/>
          </a:stretch>
        </p:blipFill>
        <p:spPr bwMode="auto">
          <a:xfrm>
            <a:off x="5572132" y="1285859"/>
            <a:ext cx="2286016" cy="155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Технология проектирования приложения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8362216" cy="5105416"/>
          </a:xfrm>
        </p:spPr>
        <p:txBody>
          <a:bodyPr>
            <a:normAutofit/>
          </a:bodyPr>
          <a:lstStyle/>
          <a:p>
            <a:r>
              <a:rPr lang="ru-RU" sz="3000" dirty="0" smtClean="0"/>
              <a:t>Составление списка действий, которые будет выполнять приложение;</a:t>
            </a:r>
          </a:p>
          <a:p>
            <a:r>
              <a:rPr lang="ru-RU" sz="3000" dirty="0" smtClean="0"/>
              <a:t>Описание для каждого действия: пиктограмм, горячих клавиш, подсказок, надписей, кодов и т.д.;</a:t>
            </a:r>
          </a:p>
          <a:p>
            <a:r>
              <a:rPr lang="ru-RU" sz="3000" dirty="0" smtClean="0"/>
              <a:t>Формирование полос действий – главное меню, кнопки и инструментальные панели;</a:t>
            </a:r>
          </a:p>
          <a:p>
            <a:r>
              <a:rPr lang="ru-RU" sz="3000" dirty="0" smtClean="0"/>
              <a:t>Связь всех компонентов: пункт меню/кнопка/инструмент на панели/действие/список пиктограмм.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28662" y="1428736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928662" y="192880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928662" y="2428868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928662" y="2928934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8662" y="335756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Создание простейшего текстового редактора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7A71-9AFF-4A96-AA0B-754C7705C389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grpSp>
        <p:nvGrpSpPr>
          <p:cNvPr id="15" name="Группа 14"/>
          <p:cNvGrpSpPr/>
          <p:nvPr/>
        </p:nvGrpSpPr>
        <p:grpSpPr>
          <a:xfrm>
            <a:off x="357158" y="1071546"/>
            <a:ext cx="2857520" cy="5429288"/>
            <a:chOff x="357158" y="1071546"/>
            <a:chExt cx="2857520" cy="5429288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/>
            <a:srcRect l="14275" t="10742" r="63763" b="15039"/>
            <a:stretch>
              <a:fillRect/>
            </a:stretch>
          </p:blipFill>
          <p:spPr bwMode="auto">
            <a:xfrm>
              <a:off x="357158" y="1071546"/>
              <a:ext cx="2857520" cy="5429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Овал 8"/>
            <p:cNvSpPr/>
            <p:nvPr/>
          </p:nvSpPr>
          <p:spPr>
            <a:xfrm>
              <a:off x="2000232" y="1285860"/>
              <a:ext cx="785818" cy="57150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3500430" y="1071546"/>
            <a:ext cx="2214578" cy="5429288"/>
            <a:chOff x="3500430" y="1071546"/>
            <a:chExt cx="2214578" cy="542928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/>
            <a:srcRect t="32226" r="86274" b="7920"/>
            <a:stretch>
              <a:fillRect/>
            </a:stretch>
          </p:blipFill>
          <p:spPr bwMode="auto">
            <a:xfrm>
              <a:off x="3500430" y="1071546"/>
              <a:ext cx="2214578" cy="5429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Овал 9"/>
            <p:cNvSpPr/>
            <p:nvPr/>
          </p:nvSpPr>
          <p:spPr>
            <a:xfrm>
              <a:off x="3929058" y="4000504"/>
              <a:ext cx="1357322" cy="57150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5786446" y="1071546"/>
            <a:ext cx="3143240" cy="1071570"/>
            <a:chOff x="5786446" y="1071546"/>
            <a:chExt cx="3143240" cy="107157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/>
            <a:srcRect l="46120" t="26367" r="29722" b="58985"/>
            <a:stretch>
              <a:fillRect/>
            </a:stretch>
          </p:blipFill>
          <p:spPr bwMode="auto">
            <a:xfrm>
              <a:off x="5786446" y="1071546"/>
              <a:ext cx="3143240" cy="107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Овал 12"/>
            <p:cNvSpPr/>
            <p:nvPr/>
          </p:nvSpPr>
          <p:spPr>
            <a:xfrm>
              <a:off x="5786446" y="1357298"/>
              <a:ext cx="3000396" cy="57150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6119848" y="2143116"/>
            <a:ext cx="2381242" cy="4286280"/>
            <a:chOff x="6119848" y="2143116"/>
            <a:chExt cx="2381242" cy="428628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/>
            <a:srcRect t="49805" r="86274" b="6250"/>
            <a:stretch>
              <a:fillRect/>
            </a:stretch>
          </p:blipFill>
          <p:spPr bwMode="auto">
            <a:xfrm>
              <a:off x="6119848" y="2143116"/>
              <a:ext cx="2381242" cy="4286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Овал 13"/>
            <p:cNvSpPr/>
            <p:nvPr/>
          </p:nvSpPr>
          <p:spPr>
            <a:xfrm>
              <a:off x="7072330" y="3429000"/>
              <a:ext cx="1357322" cy="57150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e-BY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Создание новых кнопок и разделителей </a:t>
            </a:r>
            <a:br>
              <a:rPr lang="ru-RU" sz="2800" dirty="0" smtClean="0">
                <a:latin typeface="+mn-lt"/>
              </a:rPr>
            </a:br>
            <a:r>
              <a:rPr lang="ru-RU" sz="2800" dirty="0" smtClean="0">
                <a:latin typeface="+mn-lt"/>
              </a:rPr>
              <a:t>на панели </a:t>
            </a:r>
            <a:r>
              <a:rPr lang="en-US" sz="2800" dirty="0" err="1" smtClean="0">
                <a:latin typeface="+mn-lt"/>
              </a:rPr>
              <a:t>ToolBar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14312" t="19726" r="41215" b="33398"/>
          <a:stretch>
            <a:fillRect/>
          </a:stretch>
        </p:blipFill>
        <p:spPr bwMode="auto">
          <a:xfrm>
            <a:off x="1071537" y="1254109"/>
            <a:ext cx="7286677" cy="431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529-01ED-43C8-B844-4DB72923FC48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41774" t="20508" r="42899" b="35547"/>
          <a:stretch>
            <a:fillRect/>
          </a:stretch>
        </p:blipFill>
        <p:spPr bwMode="auto">
          <a:xfrm>
            <a:off x="6572264" y="2514044"/>
            <a:ext cx="2428893" cy="391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Технология проектирования приложения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8362216" cy="5105416"/>
          </a:xfrm>
        </p:spPr>
        <p:txBody>
          <a:bodyPr>
            <a:normAutofit/>
          </a:bodyPr>
          <a:lstStyle/>
          <a:p>
            <a:r>
              <a:rPr lang="ru-RU" sz="3000" dirty="0" smtClean="0"/>
              <a:t>Составление списка действий, которые будет выполнять приложение;</a:t>
            </a:r>
          </a:p>
          <a:p>
            <a:r>
              <a:rPr lang="ru-RU" sz="3000" dirty="0" smtClean="0"/>
              <a:t>Описание для каждого действия: пиктограмм, горячих клавиш, подсказок, надписей, кодов и т.д.;</a:t>
            </a:r>
          </a:p>
          <a:p>
            <a:r>
              <a:rPr lang="ru-RU" sz="3000" dirty="0" smtClean="0"/>
              <a:t>Формирование полос действий – главное меню, кнопки и инструментальные панели;</a:t>
            </a:r>
          </a:p>
          <a:p>
            <a:r>
              <a:rPr lang="ru-RU" sz="3000" dirty="0" smtClean="0"/>
              <a:t>Связь всех компонентов: пункт меню/кнопка/инструмент на панели/действие/список пиктограмм.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28662" y="1428736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928662" y="192880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928662" y="2428868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928662" y="2928934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8662" y="335756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1000100" y="3857628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1071538" y="4357694"/>
            <a:ext cx="764386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Связь </a:t>
            </a:r>
            <a:r>
              <a:rPr lang="en-US" sz="2800" dirty="0" err="1" smtClean="0">
                <a:latin typeface="+mn-lt"/>
              </a:rPr>
              <a:t>ToolBar</a:t>
            </a:r>
            <a:r>
              <a:rPr lang="en-US" sz="2800" dirty="0" smtClean="0">
                <a:latin typeface="+mn-lt"/>
              </a:rPr>
              <a:t> </a:t>
            </a:r>
            <a:r>
              <a:rPr lang="ru-RU" sz="2800" dirty="0" smtClean="0">
                <a:latin typeface="+mn-lt"/>
              </a:rPr>
              <a:t>с </a:t>
            </a:r>
            <a:r>
              <a:rPr lang="en-US" sz="2800" dirty="0" err="1" smtClean="0">
                <a:latin typeface="+mn-lt"/>
              </a:rPr>
              <a:t>ActionList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447800"/>
            <a:ext cx="4786346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800" dirty="0" smtClean="0"/>
              <a:t>	Для каждой кнопки необходимо указать действие</a:t>
            </a:r>
            <a:r>
              <a:rPr lang="be-BY" sz="2800" dirty="0" smtClean="0"/>
              <a:t> из перечня </a:t>
            </a:r>
            <a:r>
              <a:rPr lang="en-US" sz="2800" dirty="0" err="1" smtClean="0"/>
              <a:t>ActionList</a:t>
            </a:r>
            <a:r>
              <a:rPr lang="ru-RU" sz="2800" dirty="0" smtClean="0"/>
              <a:t>. После этого у кнопки появится надпись, подсказка, сочетание горячих клавиш и обработчик события </a:t>
            </a:r>
            <a:r>
              <a:rPr lang="en-US" sz="2800" dirty="0" err="1" smtClean="0"/>
              <a:t>OnExecute</a:t>
            </a:r>
            <a:r>
              <a:rPr lang="ru-RU" sz="2800" dirty="0" smtClean="0"/>
              <a:t>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19531" r="71450" b="21875"/>
          <a:stretch>
            <a:fillRect/>
          </a:stretch>
        </p:blipFill>
        <p:spPr bwMode="auto">
          <a:xfrm>
            <a:off x="5000628" y="1643050"/>
            <a:ext cx="371477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358C-E6E4-45E4-8465-6B68D3D1CEBA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715140" y="2071678"/>
            <a:ext cx="571504" cy="4286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9" name="Овал 8"/>
          <p:cNvSpPr/>
          <p:nvPr/>
        </p:nvSpPr>
        <p:spPr>
          <a:xfrm>
            <a:off x="5143504" y="5072074"/>
            <a:ext cx="1500198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Связь </a:t>
            </a:r>
            <a:r>
              <a:rPr lang="en-US" sz="2800" dirty="0" err="1" smtClean="0">
                <a:latin typeface="+mn-lt"/>
              </a:rPr>
              <a:t>ToolBar</a:t>
            </a:r>
            <a:r>
              <a:rPr lang="en-US" sz="2800" dirty="0" smtClean="0">
                <a:latin typeface="+mn-lt"/>
              </a:rPr>
              <a:t> </a:t>
            </a:r>
            <a:r>
              <a:rPr lang="ru-RU" sz="2800" dirty="0" smtClean="0">
                <a:latin typeface="+mn-lt"/>
              </a:rPr>
              <a:t>с </a:t>
            </a:r>
            <a:r>
              <a:rPr lang="en-US" sz="2800" dirty="0" err="1" smtClean="0">
                <a:latin typeface="+mn-lt"/>
              </a:rPr>
              <a:t>MainMenu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314" y="714356"/>
            <a:ext cx="9001156" cy="4800600"/>
          </a:xfrm>
        </p:spPr>
        <p:txBody>
          <a:bodyPr>
            <a:normAutofit/>
          </a:bodyPr>
          <a:lstStyle/>
          <a:p>
            <a:pPr marL="0" indent="0" algn="ctr">
              <a:buNone/>
              <a:tabLst>
                <a:tab pos="88900" algn="l"/>
              </a:tabLst>
            </a:pPr>
            <a:r>
              <a:rPr lang="ru-RU" sz="2800" dirty="0" smtClean="0"/>
              <a:t>Аналогичные действия с компонентом меню: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358C-E6E4-45E4-8465-6B68D3D1CEBA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t="19531" r="47840" b="6250"/>
          <a:stretch>
            <a:fillRect/>
          </a:stretch>
        </p:blipFill>
        <p:spPr bwMode="auto">
          <a:xfrm>
            <a:off x="1285852" y="1357298"/>
            <a:ext cx="6500858" cy="520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Овал 8"/>
          <p:cNvSpPr/>
          <p:nvPr/>
        </p:nvSpPr>
        <p:spPr>
          <a:xfrm>
            <a:off x="1357290" y="4786322"/>
            <a:ext cx="1500198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0" name="Овал 9"/>
          <p:cNvSpPr/>
          <p:nvPr/>
        </p:nvSpPr>
        <p:spPr>
          <a:xfrm>
            <a:off x="6000760" y="3071810"/>
            <a:ext cx="1500198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l="17021" t="23437" r="70351" b="58008"/>
          <a:stretch>
            <a:fillRect/>
          </a:stretch>
        </p:blipFill>
        <p:spPr bwMode="auto">
          <a:xfrm>
            <a:off x="6643703" y="4311105"/>
            <a:ext cx="2391292" cy="1975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Технология проектирования приложения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8362216" cy="5105416"/>
          </a:xfrm>
        </p:spPr>
        <p:txBody>
          <a:bodyPr>
            <a:normAutofit/>
          </a:bodyPr>
          <a:lstStyle/>
          <a:p>
            <a:r>
              <a:rPr lang="ru-RU" sz="3000" dirty="0" smtClean="0"/>
              <a:t>Составление списка действий, которые будет выполнять приложение;</a:t>
            </a:r>
          </a:p>
          <a:p>
            <a:r>
              <a:rPr lang="ru-RU" sz="3000" dirty="0" smtClean="0"/>
              <a:t>Описание для каждого действия: пиктограмм, горячих клавиш, подсказок, надписей, кодов и т.д.;</a:t>
            </a:r>
          </a:p>
          <a:p>
            <a:r>
              <a:rPr lang="ru-RU" sz="3000" dirty="0" smtClean="0"/>
              <a:t>Формирование полос действий – главное меню, кнопки и инструментальные панели;</a:t>
            </a:r>
          </a:p>
          <a:p>
            <a:r>
              <a:rPr lang="ru-RU" sz="3000" dirty="0" smtClean="0"/>
              <a:t>Связь всех компонентов: пункт меню/кнопка/инструмент на панели/действие/список пиктограмм.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928662" y="1428736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928662" y="192880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928662" y="2428868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928662" y="2928934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928662" y="3357562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928662" y="3857628"/>
            <a:ext cx="70723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928662" y="4357694"/>
            <a:ext cx="785818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928662" y="4857760"/>
            <a:ext cx="571504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000100" y="5357826"/>
            <a:ext cx="564360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1000100" y="5786454"/>
            <a:ext cx="692948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Иерархия классов в </a:t>
            </a:r>
            <a:r>
              <a:rPr lang="en-US" sz="2800" dirty="0" smtClean="0">
                <a:latin typeface="+mn-lt"/>
              </a:rPr>
              <a:t>C++ Builder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4" name="Picture 2" descr="http://ib1.keep4u.ru/b/070420/ecc68cf1ac384aa5d0.jpg"/>
          <p:cNvPicPr>
            <a:picLocks noChangeAspect="1" noChangeArrowheads="1"/>
          </p:cNvPicPr>
          <p:nvPr/>
        </p:nvPicPr>
        <p:blipFill>
          <a:blip r:embed="rId2"/>
          <a:srcRect b="54062"/>
          <a:stretch>
            <a:fillRect/>
          </a:stretch>
        </p:blipFill>
        <p:spPr bwMode="auto">
          <a:xfrm>
            <a:off x="214282" y="1357298"/>
            <a:ext cx="8763000" cy="35004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Как это работает?</a:t>
            </a:r>
            <a:endParaRPr lang="be-BY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1000108"/>
            <a:ext cx="8572560" cy="48006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Создаем -</a:t>
            </a:r>
            <a:r>
              <a:rPr lang="en-US" dirty="0" smtClean="0"/>
              <a:t>&gt;</a:t>
            </a:r>
            <a:r>
              <a:rPr lang="ru-RU" dirty="0" smtClean="0"/>
              <a:t> Даем имя -</a:t>
            </a:r>
            <a:r>
              <a:rPr lang="en-US" dirty="0" smtClean="0"/>
              <a:t>&gt;</a:t>
            </a:r>
            <a:r>
              <a:rPr lang="ru-RU" dirty="0" smtClean="0"/>
              <a:t> Указываем свойства</a:t>
            </a:r>
            <a:endParaRPr lang="be-BY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4824" t="19531" r="59919" b="40429"/>
          <a:stretch>
            <a:fillRect/>
          </a:stretch>
        </p:blipFill>
        <p:spPr bwMode="auto">
          <a:xfrm>
            <a:off x="357157" y="1857364"/>
            <a:ext cx="376701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t="50000" r="86786" b="10422"/>
          <a:stretch>
            <a:fillRect/>
          </a:stretch>
        </p:blipFill>
        <p:spPr bwMode="auto">
          <a:xfrm>
            <a:off x="6638985" y="1857364"/>
            <a:ext cx="2290733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2F79-32E1-47A8-889C-77B4E062E056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285752" y="71414"/>
            <a:ext cx="9001156" cy="85725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Создание пользовательских действий</a:t>
            </a:r>
            <a:endParaRPr kumimoji="0" lang="be-BY" sz="2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 t="49805" r="85724" b="9179"/>
          <a:stretch>
            <a:fillRect/>
          </a:stretch>
        </p:blipFill>
        <p:spPr bwMode="auto">
          <a:xfrm>
            <a:off x="4214810" y="1857364"/>
            <a:ext cx="2357454" cy="3808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Овал 15"/>
          <p:cNvSpPr/>
          <p:nvPr/>
        </p:nvSpPr>
        <p:spPr>
          <a:xfrm>
            <a:off x="6715140" y="5429264"/>
            <a:ext cx="2071702" cy="2857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7" name="Овал 16"/>
          <p:cNvSpPr/>
          <p:nvPr/>
        </p:nvSpPr>
        <p:spPr>
          <a:xfrm>
            <a:off x="4357686" y="4857760"/>
            <a:ext cx="1857388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8" name="Овал 17"/>
          <p:cNvSpPr/>
          <p:nvPr/>
        </p:nvSpPr>
        <p:spPr>
          <a:xfrm>
            <a:off x="6786578" y="2928934"/>
            <a:ext cx="1928826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19" name="Овал 18"/>
          <p:cNvSpPr/>
          <p:nvPr/>
        </p:nvSpPr>
        <p:spPr>
          <a:xfrm>
            <a:off x="6715140" y="4572008"/>
            <a:ext cx="2357422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sp>
        <p:nvSpPr>
          <p:cNvPr id="20" name="Овал 19"/>
          <p:cNvSpPr/>
          <p:nvPr/>
        </p:nvSpPr>
        <p:spPr>
          <a:xfrm>
            <a:off x="1214414" y="4786322"/>
            <a:ext cx="1071570" cy="357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Создаем новую кнопку и связываем ее с действием. </a:t>
            </a:r>
            <a:br>
              <a:rPr lang="ru-RU" sz="2800" dirty="0" smtClean="0">
                <a:latin typeface="+mn-lt"/>
              </a:rPr>
            </a:br>
            <a:r>
              <a:rPr lang="ru-RU" sz="2800" dirty="0" smtClean="0">
                <a:latin typeface="+mn-lt"/>
              </a:rPr>
              <a:t>С ним же связываем нужный пункт меню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e-BY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 l="13878" t="18750" r="54317" b="68522"/>
          <a:stretch>
            <a:fillRect/>
          </a:stretch>
        </p:blipFill>
        <p:spPr bwMode="auto">
          <a:xfrm>
            <a:off x="285720" y="1285860"/>
            <a:ext cx="571504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1481-CF93-49BE-8733-31D08B523A1C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3714744" y="2000240"/>
            <a:ext cx="642942" cy="50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 l="34041" t="31250" r="34192" b="49219"/>
          <a:stretch>
            <a:fillRect/>
          </a:stretch>
        </p:blipFill>
        <p:spPr bwMode="auto">
          <a:xfrm>
            <a:off x="285720" y="2714620"/>
            <a:ext cx="5786479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 t="49805" r="86274" b="8203"/>
          <a:stretch>
            <a:fillRect/>
          </a:stretch>
        </p:blipFill>
        <p:spPr bwMode="auto">
          <a:xfrm>
            <a:off x="6215074" y="1285859"/>
            <a:ext cx="2714644" cy="466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Пишем свой обработчик события действия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Отменить маркированный список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r>
              <a:rPr lang="ru-RU" dirty="0" smtClean="0"/>
              <a:t>Включить маркированный список</a:t>
            </a:r>
          </a:p>
          <a:p>
            <a:endParaRPr lang="ru-RU" dirty="0" smtClean="0"/>
          </a:p>
          <a:p>
            <a:endParaRPr lang="be-BY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38433" t="40039" r="30532" b="50195"/>
          <a:stretch>
            <a:fillRect/>
          </a:stretch>
        </p:blipFill>
        <p:spPr bwMode="auto">
          <a:xfrm>
            <a:off x="500033" y="2118471"/>
            <a:ext cx="8619173" cy="152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 l="37372" t="40234" r="33473" b="50977"/>
          <a:stretch>
            <a:fillRect/>
          </a:stretch>
        </p:blipFill>
        <p:spPr bwMode="auto">
          <a:xfrm>
            <a:off x="500033" y="4429132"/>
            <a:ext cx="8429685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90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Обработчики событий для работы со шрифтом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Изменить настройки шрифта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ru-RU" dirty="0" smtClean="0"/>
              <a:t>Установить шрифт по умолчанию</a:t>
            </a:r>
            <a:endParaRPr lang="be-BY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34590" t="37147" r="33565" b="49162"/>
          <a:stretch>
            <a:fillRect/>
          </a:stretch>
        </p:blipFill>
        <p:spPr bwMode="auto">
          <a:xfrm>
            <a:off x="1029204" y="2071678"/>
            <a:ext cx="797989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l="34590" t="52866" r="33565" b="38514"/>
          <a:stretch>
            <a:fillRect/>
          </a:stretch>
        </p:blipFill>
        <p:spPr bwMode="auto">
          <a:xfrm>
            <a:off x="1029204" y="4929198"/>
            <a:ext cx="7979890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6072198" y="3357562"/>
            <a:ext cx="2786082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7000892" y="5857892"/>
            <a:ext cx="1928826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90" y="285728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Работа с датой и временем:</a:t>
            </a:r>
            <a:endParaRPr lang="be-BY" sz="2800" dirty="0">
              <a:latin typeface="+mn-lt"/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2" name="Содержимое 11"/>
          <p:cNvSpPr>
            <a:spLocks noGrp="1"/>
          </p:cNvSpPr>
          <p:nvPr>
            <p:ph idx="1"/>
          </p:nvPr>
        </p:nvSpPr>
        <p:spPr>
          <a:xfrm>
            <a:off x="1071538" y="857232"/>
            <a:ext cx="7862150" cy="5033978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Дата: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sz="1000" dirty="0" smtClean="0"/>
          </a:p>
          <a:p>
            <a:pPr>
              <a:buNone/>
            </a:pPr>
            <a:r>
              <a:rPr lang="ru-RU" dirty="0" smtClean="0"/>
              <a:t>Таймер:</a:t>
            </a: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sz="5000" dirty="0" smtClean="0"/>
          </a:p>
          <a:p>
            <a:pPr>
              <a:buNone/>
            </a:pPr>
            <a:r>
              <a:rPr lang="ru-RU" dirty="0" smtClean="0"/>
              <a:t>Время:</a:t>
            </a:r>
            <a:endParaRPr lang="be-BY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34590" t="30273" r="16544" b="55918"/>
          <a:stretch>
            <a:fillRect/>
          </a:stretch>
        </p:blipFill>
        <p:spPr bwMode="auto">
          <a:xfrm>
            <a:off x="71406" y="1428736"/>
            <a:ext cx="899278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 l="34590" t="61953" r="36638" b="25050"/>
          <a:stretch>
            <a:fillRect/>
          </a:stretch>
        </p:blipFill>
        <p:spPr bwMode="auto">
          <a:xfrm>
            <a:off x="142843" y="3429000"/>
            <a:ext cx="5344455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 l="34590" t="79011" r="23394" b="11616"/>
          <a:stretch>
            <a:fillRect/>
          </a:stretch>
        </p:blipFill>
        <p:spPr bwMode="auto">
          <a:xfrm>
            <a:off x="142843" y="5319298"/>
            <a:ext cx="8850523" cy="111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Прямая соединительная линия 15"/>
          <p:cNvCxnSpPr/>
          <p:nvPr/>
        </p:nvCxnSpPr>
        <p:spPr>
          <a:xfrm>
            <a:off x="4857752" y="6213494"/>
            <a:ext cx="1928826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929322" y="2212966"/>
            <a:ext cx="1928826" cy="1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598510"/>
            <a:ext cx="7498080" cy="1143000"/>
          </a:xfrm>
        </p:spPr>
        <p:txBody>
          <a:bodyPr>
            <a:noAutofit/>
          </a:bodyPr>
          <a:lstStyle/>
          <a:p>
            <a:r>
              <a:rPr lang="ru-RU" sz="3600" dirty="0" smtClean="0">
                <a:latin typeface="+mn-lt"/>
              </a:rPr>
              <a:t>Диспетчеризация действий может проходить также на основе компонентов </a:t>
            </a:r>
            <a:r>
              <a:rPr lang="en-US" sz="3600" dirty="0" smtClean="0">
                <a:latin typeface="+mn-lt"/>
              </a:rPr>
              <a:t>Additional</a:t>
            </a:r>
            <a:r>
              <a:rPr lang="ru-RU" sz="3600" dirty="0" smtClean="0">
                <a:latin typeface="+mn-lt"/>
              </a:rPr>
              <a:t>:</a:t>
            </a:r>
            <a:endParaRPr lang="be-BY" sz="3600" dirty="0">
              <a:latin typeface="+mn-lt"/>
            </a:endParaRPr>
          </a:p>
        </p:txBody>
      </p:sp>
      <p:sp>
        <p:nvSpPr>
          <p:cNvPr id="20" name="Содержимое 19"/>
          <p:cNvSpPr>
            <a:spLocks noGrp="1"/>
          </p:cNvSpPr>
          <p:nvPr>
            <p:ph idx="1"/>
          </p:nvPr>
        </p:nvSpPr>
        <p:spPr>
          <a:xfrm>
            <a:off x="1071538" y="2200300"/>
            <a:ext cx="7498080" cy="4800600"/>
          </a:xfrm>
        </p:spPr>
        <p:txBody>
          <a:bodyPr>
            <a:normAutofit/>
          </a:bodyPr>
          <a:lstStyle/>
          <a:p>
            <a:r>
              <a:rPr lang="en-US" sz="2600" dirty="0" err="1" smtClean="0"/>
              <a:t>ActionManager</a:t>
            </a:r>
            <a:r>
              <a:rPr lang="en-US" sz="2600" dirty="0" smtClean="0"/>
              <a:t> – </a:t>
            </a:r>
            <a:r>
              <a:rPr lang="ru-RU" sz="2600" dirty="0" smtClean="0"/>
              <a:t>диспетчер действий</a:t>
            </a:r>
            <a:endParaRPr lang="en-US" sz="2600" dirty="0" smtClean="0"/>
          </a:p>
          <a:p>
            <a:r>
              <a:rPr lang="en-US" sz="2600" dirty="0" err="1" smtClean="0"/>
              <a:t>ActionMainMenuBar</a:t>
            </a:r>
            <a:r>
              <a:rPr lang="ru-RU" sz="2600" dirty="0" smtClean="0"/>
              <a:t> – настраиваемая полоса состояния главного меню</a:t>
            </a:r>
            <a:endParaRPr lang="en-US" sz="2600" dirty="0" smtClean="0"/>
          </a:p>
          <a:p>
            <a:r>
              <a:rPr lang="en-US" sz="2600" dirty="0" err="1" smtClean="0"/>
              <a:t>ActionToolBar</a:t>
            </a:r>
            <a:r>
              <a:rPr lang="ru-RU" sz="2600" dirty="0" smtClean="0"/>
              <a:t> – настраиваемая инструментальная панель</a:t>
            </a:r>
            <a:endParaRPr lang="en-US" sz="2600" dirty="0" smtClean="0"/>
          </a:p>
          <a:p>
            <a:r>
              <a:rPr lang="en-US" sz="2600" dirty="0" err="1" smtClean="0"/>
              <a:t>CustomizeDlg</a:t>
            </a:r>
            <a:r>
              <a:rPr lang="ru-RU" sz="2600" dirty="0" smtClean="0"/>
              <a:t> – настройка действий</a:t>
            </a:r>
            <a:endParaRPr lang="be-BY" sz="2600" dirty="0" smtClean="0"/>
          </a:p>
          <a:p>
            <a:pPr>
              <a:buNone/>
            </a:pPr>
            <a:endParaRPr lang="be-BY" sz="26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 l="18118" t="10742" r="32467" b="81446"/>
          <a:stretch>
            <a:fillRect/>
          </a:stretch>
        </p:blipFill>
        <p:spPr bwMode="auto">
          <a:xfrm>
            <a:off x="142844" y="5143512"/>
            <a:ext cx="884045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Овал 21"/>
          <p:cNvSpPr/>
          <p:nvPr/>
        </p:nvSpPr>
        <p:spPr>
          <a:xfrm>
            <a:off x="7358082" y="5357826"/>
            <a:ext cx="1571636" cy="64294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18118" t="10742" r="32467" b="81446"/>
          <a:stretch>
            <a:fillRect/>
          </a:stretch>
        </p:blipFill>
        <p:spPr bwMode="auto">
          <a:xfrm>
            <a:off x="142844" y="1857364"/>
            <a:ext cx="884045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Вкладка </a:t>
            </a:r>
            <a:r>
              <a:rPr lang="en-US" dirty="0" smtClean="0">
                <a:latin typeface="+mn-lt"/>
              </a:rPr>
              <a:t>Additional</a:t>
            </a:r>
            <a:endParaRPr lang="be-BY" dirty="0">
              <a:latin typeface="+mn-lt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1000100" y="1785926"/>
            <a:ext cx="785818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Компоненты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24692" y="1643050"/>
            <a:ext cx="8362216" cy="4929222"/>
          </a:xfrm>
        </p:spPr>
        <p:txBody>
          <a:bodyPr>
            <a:normAutofit/>
          </a:bodyPr>
          <a:lstStyle/>
          <a:p>
            <a:r>
              <a:rPr lang="en-US" sz="3000" dirty="0" err="1" smtClean="0"/>
              <a:t>BitBtn</a:t>
            </a:r>
            <a:r>
              <a:rPr lang="en-US" sz="3000" dirty="0" smtClean="0"/>
              <a:t> – </a:t>
            </a:r>
            <a:r>
              <a:rPr lang="ru-RU" sz="3000" dirty="0" smtClean="0"/>
              <a:t>кнопка с иконкой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SpeedButton</a:t>
            </a:r>
            <a:r>
              <a:rPr lang="ru-RU" sz="3000" dirty="0" smtClean="0"/>
              <a:t> – кнопка с фиксацией и 				графикой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MaskEdit</a:t>
            </a:r>
            <a:r>
              <a:rPr lang="ru-RU" sz="3000" dirty="0" smtClean="0"/>
              <a:t> – маскированное поле текста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StringGrid</a:t>
            </a:r>
            <a:r>
              <a:rPr lang="ru-RU" sz="3000" dirty="0" smtClean="0"/>
              <a:t> – таблица строк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DrawGrid</a:t>
            </a:r>
            <a:r>
              <a:rPr lang="ru-RU" sz="3000" dirty="0" smtClean="0"/>
              <a:t> – таблица изображений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Image</a:t>
            </a:r>
            <a:r>
              <a:rPr lang="ru-RU" sz="3000" dirty="0" smtClean="0"/>
              <a:t>  - изображение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Shape</a:t>
            </a:r>
            <a:r>
              <a:rPr lang="ru-RU" sz="3000" dirty="0" smtClean="0"/>
              <a:t> - форма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Bevel</a:t>
            </a:r>
            <a:r>
              <a:rPr lang="ru-RU" sz="3000" dirty="0" smtClean="0"/>
              <a:t> – панель группировки компонент</a:t>
            </a:r>
            <a:r>
              <a:rPr lang="en-US" sz="3000" dirty="0" smtClean="0"/>
              <a:t>;</a:t>
            </a:r>
          </a:p>
          <a:p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21612" t="13583" r="61617" b="82156"/>
          <a:stretch>
            <a:fillRect/>
          </a:stretch>
        </p:blipFill>
        <p:spPr bwMode="auto">
          <a:xfrm>
            <a:off x="2143108" y="857232"/>
            <a:ext cx="500066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Компоненты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24692" y="1714488"/>
            <a:ext cx="8362216" cy="4929222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err="1" smtClean="0"/>
              <a:t>ScrollBox</a:t>
            </a:r>
            <a:r>
              <a:rPr lang="ru-RU" sz="3000" dirty="0" smtClean="0"/>
              <a:t> – список с прокруткой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ChecklistBox</a:t>
            </a:r>
            <a:r>
              <a:rPr lang="ru-RU" sz="3000" dirty="0" smtClean="0"/>
              <a:t> – список с индикаторами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Splitter</a:t>
            </a:r>
            <a:r>
              <a:rPr lang="ru-RU" sz="3000" dirty="0" smtClean="0"/>
              <a:t> – разделитель панелей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StaticText</a:t>
            </a:r>
            <a:r>
              <a:rPr lang="ru-RU" sz="3000" dirty="0" smtClean="0"/>
              <a:t> - текст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ControlBar</a:t>
            </a:r>
            <a:r>
              <a:rPr lang="ru-RU" sz="3000" dirty="0" smtClean="0"/>
              <a:t> – перестраиваемая панель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ApplicationEvents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ValueListEditor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LabeledEdit</a:t>
            </a:r>
            <a:r>
              <a:rPr lang="ru-RU" sz="3000" dirty="0" smtClean="0"/>
              <a:t> – окно текста с меткой</a:t>
            </a:r>
            <a:r>
              <a:rPr lang="en-US" sz="3000" dirty="0" smtClean="0"/>
              <a:t>;</a:t>
            </a:r>
          </a:p>
          <a:p>
            <a:r>
              <a:rPr lang="en-US" sz="3000" dirty="0" err="1" smtClean="0"/>
              <a:t>ColorBox</a:t>
            </a:r>
            <a:r>
              <a:rPr lang="ru-RU" sz="3000" dirty="0" smtClean="0"/>
              <a:t> – выпадающий список цветов</a:t>
            </a:r>
            <a:r>
              <a:rPr lang="en-US" sz="3000" dirty="0" smtClean="0"/>
              <a:t>;</a:t>
            </a:r>
          </a:p>
          <a:p>
            <a:r>
              <a:rPr lang="en-US" sz="3000" dirty="0" smtClean="0"/>
              <a:t>Chart</a:t>
            </a:r>
            <a:r>
              <a:rPr lang="ru-RU" sz="3000" dirty="0" smtClean="0"/>
              <a:t> – диаграмма.</a:t>
            </a:r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38041" t="13583" r="41423" b="82156"/>
          <a:stretch>
            <a:fillRect/>
          </a:stretch>
        </p:blipFill>
        <p:spPr bwMode="auto">
          <a:xfrm>
            <a:off x="1857355" y="857232"/>
            <a:ext cx="612325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Иерархия классов в </a:t>
            </a:r>
            <a:r>
              <a:rPr lang="en-US" sz="2800" dirty="0" smtClean="0">
                <a:latin typeface="+mn-lt"/>
              </a:rPr>
              <a:t>C++ Builder</a:t>
            </a:r>
            <a:endParaRPr lang="be-BY" sz="2800" dirty="0">
              <a:latin typeface="+mn-lt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68610" name="Picture 2" descr="http://articles.org.ru/docum/java/gl8/gl8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849801"/>
            <a:ext cx="8001056" cy="59367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8118" t="10742" r="32467" b="81446"/>
          <a:stretch>
            <a:fillRect/>
          </a:stretch>
        </p:blipFill>
        <p:spPr bwMode="auto">
          <a:xfrm>
            <a:off x="142844" y="3357562"/>
            <a:ext cx="884045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57290" y="1500174"/>
            <a:ext cx="7406640" cy="1472184"/>
          </a:xfrm>
        </p:spPr>
        <p:txBody>
          <a:bodyPr>
            <a:noAutofit/>
          </a:bodyPr>
          <a:lstStyle/>
          <a:p>
            <a:r>
              <a:rPr lang="ru-RU" sz="3400" dirty="0" smtClean="0">
                <a:latin typeface="+mn-lt"/>
              </a:rPr>
              <a:t>Приложение – </a:t>
            </a:r>
            <a:r>
              <a:rPr lang="en-US" sz="3400" dirty="0" smtClean="0">
                <a:latin typeface="+mn-lt"/>
              </a:rPr>
              <a:t>Application </a:t>
            </a:r>
            <a:r>
              <a:rPr lang="ru-RU" sz="3400" dirty="0" smtClean="0">
                <a:latin typeface="+mn-lt"/>
              </a:rPr>
              <a:t>и компонент </a:t>
            </a:r>
            <a:r>
              <a:rPr lang="en-US" sz="3400" dirty="0" err="1" smtClean="0">
                <a:latin typeface="+mn-lt"/>
              </a:rPr>
              <a:t>ApplicationEvents</a:t>
            </a:r>
            <a:endParaRPr lang="be-BY" sz="3400" dirty="0">
              <a:latin typeface="+mn-lt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5500694" y="3571876"/>
            <a:ext cx="571504" cy="571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1143000"/>
          </a:xfrm>
        </p:spPr>
        <p:txBody>
          <a:bodyPr>
            <a:noAutofit/>
          </a:bodyPr>
          <a:lstStyle/>
          <a:p>
            <a:r>
              <a:rPr lang="ru-RU" sz="3200" dirty="0" smtClean="0">
                <a:latin typeface="+mn-lt"/>
              </a:rPr>
              <a:t>В каждом приложении автоматически создается объект </a:t>
            </a:r>
            <a:r>
              <a:rPr lang="en-US" sz="3200" dirty="0" smtClean="0">
                <a:latin typeface="+mn-lt"/>
              </a:rPr>
              <a:t>Application</a:t>
            </a:r>
            <a:endParaRPr lang="be-BY" sz="3200" dirty="0">
              <a:latin typeface="+mn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29649" t="32226" r="29722" b="11133"/>
          <a:stretch>
            <a:fillRect/>
          </a:stretch>
        </p:blipFill>
        <p:spPr bwMode="auto">
          <a:xfrm>
            <a:off x="1285852" y="1357299"/>
            <a:ext cx="6572296" cy="515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r>
              <a:rPr lang="ru-RU" sz="3200" dirty="0" smtClean="0">
                <a:latin typeface="+mn-lt"/>
              </a:rPr>
              <a:t>Основные свойства: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931572" y="928670"/>
            <a:ext cx="7498080" cy="5143536"/>
          </a:xfrm>
        </p:spPr>
        <p:txBody>
          <a:bodyPr>
            <a:normAutofit/>
          </a:bodyPr>
          <a:lstStyle/>
          <a:p>
            <a:r>
              <a:rPr lang="en-US" sz="2600" dirty="0" smtClean="0"/>
              <a:t>Active – </a:t>
            </a:r>
            <a:r>
              <a:rPr lang="ru-RU" sz="2600" dirty="0" smtClean="0"/>
              <a:t>форма в фокусе или неактивна</a:t>
            </a:r>
          </a:p>
          <a:p>
            <a:r>
              <a:rPr lang="en-US" sz="2600" dirty="0" err="1" smtClean="0"/>
              <a:t>ExeName</a:t>
            </a:r>
            <a:r>
              <a:rPr lang="en-US" sz="2600" dirty="0" smtClean="0"/>
              <a:t> </a:t>
            </a:r>
            <a:r>
              <a:rPr lang="ru-RU" sz="2600" dirty="0" smtClean="0"/>
              <a:t> - полный путь к исполняемому файлу. Путь к папке с приложением:</a:t>
            </a:r>
          </a:p>
          <a:p>
            <a:endParaRPr lang="ru-RU" sz="2600" dirty="0" smtClean="0"/>
          </a:p>
          <a:p>
            <a:r>
              <a:rPr lang="en-US" sz="2600" dirty="0" smtClean="0"/>
              <a:t>Title –</a:t>
            </a:r>
            <a:r>
              <a:rPr lang="ru-RU" sz="2600" dirty="0" smtClean="0"/>
              <a:t> заголовок приложения;</a:t>
            </a:r>
          </a:p>
          <a:p>
            <a:r>
              <a:rPr lang="en-US" sz="2600" dirty="0" err="1" smtClean="0"/>
              <a:t>ShowMainForm</a:t>
            </a:r>
            <a:r>
              <a:rPr lang="ru-RU" sz="2600" dirty="0" smtClean="0"/>
              <a:t> – </a:t>
            </a:r>
          </a:p>
          <a:p>
            <a:pPr marL="365125" indent="-11113">
              <a:buNone/>
            </a:pPr>
            <a:r>
              <a:rPr lang="ru-RU" sz="2600" dirty="0" smtClean="0"/>
              <a:t>видимость главной </a:t>
            </a:r>
          </a:p>
          <a:p>
            <a:pPr marL="365125" indent="-11113">
              <a:buNone/>
            </a:pPr>
            <a:r>
              <a:rPr lang="ru-RU" sz="2600" dirty="0" smtClean="0"/>
              <a:t>формы;</a:t>
            </a:r>
          </a:p>
          <a:p>
            <a:r>
              <a:rPr lang="en-US" sz="2600" dirty="0" err="1" smtClean="0"/>
              <a:t>HelpFile</a:t>
            </a:r>
            <a:r>
              <a:rPr lang="en-US" sz="2600" dirty="0" smtClean="0"/>
              <a:t> – </a:t>
            </a:r>
            <a:r>
              <a:rPr lang="ru-RU" sz="2600" dirty="0" smtClean="0"/>
              <a:t>файл </a:t>
            </a:r>
          </a:p>
          <a:p>
            <a:pPr marL="365125" indent="-11113">
              <a:buNone/>
            </a:pPr>
            <a:r>
              <a:rPr lang="ru-RU" sz="2600" dirty="0" smtClean="0"/>
              <a:t>справки </a:t>
            </a:r>
          </a:p>
          <a:p>
            <a:pPr marL="365125" indent="-11113">
              <a:buNone/>
            </a:pPr>
            <a:r>
              <a:rPr lang="ru-RU" sz="2600" dirty="0" smtClean="0"/>
              <a:t>по умолчанию</a:t>
            </a:r>
          </a:p>
          <a:p>
            <a:endParaRPr lang="be-BY" sz="2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l="30234" t="36747" r="47255" b="60742"/>
          <a:stretch>
            <a:fillRect/>
          </a:stretch>
        </p:blipFill>
        <p:spPr bwMode="auto">
          <a:xfrm>
            <a:off x="1381103" y="2357430"/>
            <a:ext cx="6834235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 l="35724" t="21679" r="34627" b="40235"/>
          <a:stretch>
            <a:fillRect/>
          </a:stretch>
        </p:blipFill>
        <p:spPr bwMode="auto">
          <a:xfrm>
            <a:off x="4429124" y="3214686"/>
            <a:ext cx="4429156" cy="319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r>
              <a:rPr lang="ru-RU" sz="3200" dirty="0" smtClean="0">
                <a:latin typeface="+mn-lt"/>
              </a:rPr>
              <a:t>Основные методы: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931572" y="928670"/>
            <a:ext cx="7998146" cy="5500726"/>
          </a:xfrm>
        </p:spPr>
        <p:txBody>
          <a:bodyPr>
            <a:normAutofit/>
          </a:bodyPr>
          <a:lstStyle/>
          <a:p>
            <a:r>
              <a:rPr lang="en-US" sz="2600" dirty="0" smtClean="0"/>
              <a:t>Initialize()</a:t>
            </a:r>
            <a:r>
              <a:rPr lang="ru-RU" sz="2600" dirty="0" smtClean="0"/>
              <a:t> – инициализация проекта;</a:t>
            </a:r>
          </a:p>
          <a:p>
            <a:r>
              <a:rPr lang="en-US" sz="2600" dirty="0" smtClean="0"/>
              <a:t>Run()</a:t>
            </a:r>
            <a:r>
              <a:rPr lang="ru-RU" sz="2600" dirty="0" smtClean="0"/>
              <a:t> – запуск выполнения приложения</a:t>
            </a:r>
            <a:r>
              <a:rPr lang="en-US" sz="2600" dirty="0" smtClean="0"/>
              <a:t>;</a:t>
            </a:r>
            <a:endParaRPr lang="ru-RU" sz="2600" dirty="0" smtClean="0"/>
          </a:p>
          <a:p>
            <a:r>
              <a:rPr lang="en-US" sz="2600" dirty="0" err="1" smtClean="0"/>
              <a:t>CreateForm</a:t>
            </a:r>
            <a:r>
              <a:rPr lang="ru-RU" sz="2600" dirty="0" smtClean="0"/>
              <a:t> – создание формы;</a:t>
            </a:r>
          </a:p>
          <a:p>
            <a:r>
              <a:rPr lang="en-US" sz="2600" dirty="0" smtClean="0"/>
              <a:t>Terminate() – </a:t>
            </a:r>
            <a:r>
              <a:rPr lang="ru-RU" sz="2600" dirty="0" smtClean="0"/>
              <a:t>завершает выполнение приложения;</a:t>
            </a:r>
          </a:p>
          <a:p>
            <a:r>
              <a:rPr lang="en-US" sz="2600" dirty="0" smtClean="0"/>
              <a:t>Minimize() </a:t>
            </a:r>
            <a:r>
              <a:rPr lang="ru-RU" sz="2600" dirty="0" smtClean="0"/>
              <a:t> - сворачивает приложение</a:t>
            </a:r>
          </a:p>
          <a:p>
            <a:r>
              <a:rPr lang="en-US" sz="2600" dirty="0" err="1" smtClean="0"/>
              <a:t>HelpContext</a:t>
            </a:r>
            <a:r>
              <a:rPr lang="en-US" sz="2600" dirty="0" smtClean="0"/>
              <a:t>(</a:t>
            </a:r>
            <a:r>
              <a:rPr lang="en-US" sz="2600" dirty="0" err="1" smtClean="0"/>
              <a:t>int</a:t>
            </a:r>
            <a:r>
              <a:rPr lang="en-US" sz="2600" dirty="0" smtClean="0"/>
              <a:t> Context) –</a:t>
            </a:r>
            <a:r>
              <a:rPr lang="ru-RU" sz="2600" dirty="0" smtClean="0"/>
              <a:t> вызов файла справки с начальной темой с номером </a:t>
            </a:r>
            <a:r>
              <a:rPr lang="en-US" sz="2600" dirty="0" smtClean="0"/>
              <a:t>Context</a:t>
            </a:r>
            <a:r>
              <a:rPr lang="ru-RU" sz="2600" dirty="0" smtClean="0"/>
              <a:t>;</a:t>
            </a:r>
          </a:p>
          <a:p>
            <a:r>
              <a:rPr lang="en-US" sz="2600" dirty="0" err="1" smtClean="0"/>
              <a:t>MessageBoxA</a:t>
            </a:r>
            <a:r>
              <a:rPr lang="ru-RU" sz="2600" dirty="0" smtClean="0"/>
              <a:t>(Т</a:t>
            </a:r>
            <a:r>
              <a:rPr lang="en-US" sz="2600" dirty="0" smtClean="0"/>
              <a:t>ext, Caption, Flags</a:t>
            </a:r>
            <a:r>
              <a:rPr lang="ru-RU" sz="2600" dirty="0" smtClean="0"/>
              <a:t>) – диалог с пользователем. Положительное отличие от </a:t>
            </a:r>
            <a:r>
              <a:rPr lang="en-US" sz="2600" dirty="0" err="1" smtClean="0"/>
              <a:t>MessageDlg</a:t>
            </a:r>
            <a:r>
              <a:rPr lang="en-US" sz="2600" dirty="0" smtClean="0"/>
              <a:t> </a:t>
            </a:r>
            <a:r>
              <a:rPr lang="ru-RU" sz="2600" dirty="0" smtClean="0"/>
              <a:t>и </a:t>
            </a:r>
            <a:r>
              <a:rPr lang="en-US" sz="2600" dirty="0" err="1" smtClean="0"/>
              <a:t>ShowMessage</a:t>
            </a:r>
            <a:r>
              <a:rPr lang="en-US" sz="2600" dirty="0" smtClean="0"/>
              <a:t> </a:t>
            </a:r>
            <a:r>
              <a:rPr lang="ru-RU" sz="2600" dirty="0" smtClean="0"/>
              <a:t>–</a:t>
            </a:r>
            <a:r>
              <a:rPr lang="be-BY" sz="2600" dirty="0" smtClean="0"/>
              <a:t> </a:t>
            </a:r>
            <a:r>
              <a:rPr lang="ru-RU" sz="2600" dirty="0" smtClean="0"/>
              <a:t>русификатор кнопок.</a:t>
            </a:r>
          </a:p>
          <a:p>
            <a:endParaRPr lang="be-BY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Пример работы с </a:t>
            </a:r>
            <a:r>
              <a:rPr lang="en-US" sz="3200" dirty="0" err="1" smtClean="0">
                <a:latin typeface="+mn-lt"/>
              </a:rPr>
              <a:t>MessageBoxA</a:t>
            </a:r>
            <a:r>
              <a:rPr lang="ru-RU" sz="3200" dirty="0" smtClean="0">
                <a:latin typeface="+mn-lt"/>
              </a:rPr>
              <a:t>:</a:t>
            </a:r>
            <a:endParaRPr lang="be-BY" sz="3200" dirty="0"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0747" t="38086" r="28075" b="22852"/>
          <a:stretch>
            <a:fillRect/>
          </a:stretch>
        </p:blipFill>
        <p:spPr bwMode="auto">
          <a:xfrm>
            <a:off x="232141" y="1285860"/>
            <a:ext cx="8840453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71414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Компонент </a:t>
            </a:r>
            <a:r>
              <a:rPr lang="en-US" sz="3200" dirty="0" err="1" smtClean="0">
                <a:latin typeface="+mn-lt"/>
              </a:rPr>
              <a:t>ApplicationEvents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214282" y="714356"/>
            <a:ext cx="8715436" cy="264320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600" dirty="0" smtClean="0"/>
              <a:t>Перехватывает все события</a:t>
            </a:r>
            <a:r>
              <a:rPr lang="en-US" sz="2600" dirty="0" smtClean="0"/>
              <a:t> </a:t>
            </a:r>
            <a:r>
              <a:rPr lang="ru-RU" sz="2600" dirty="0" smtClean="0"/>
              <a:t>объекта </a:t>
            </a:r>
            <a:r>
              <a:rPr lang="en-US" sz="2600" dirty="0" smtClean="0"/>
              <a:t>Application</a:t>
            </a:r>
          </a:p>
          <a:p>
            <a:pPr>
              <a:buNone/>
            </a:pPr>
            <a:endParaRPr lang="be-BY" sz="2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49805" r="86274" b="10156"/>
          <a:stretch>
            <a:fillRect/>
          </a:stretch>
        </p:blipFill>
        <p:spPr bwMode="auto">
          <a:xfrm>
            <a:off x="6429388" y="1571612"/>
            <a:ext cx="2643206" cy="433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30747" t="28320" r="66508" b="66797"/>
          <a:stretch>
            <a:fillRect/>
          </a:stretch>
        </p:blipFill>
        <p:spPr bwMode="auto">
          <a:xfrm>
            <a:off x="7786710" y="71414"/>
            <a:ext cx="64294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Содержимое 9"/>
          <p:cNvSpPr txBox="1">
            <a:spLocks/>
          </p:cNvSpPr>
          <p:nvPr/>
        </p:nvSpPr>
        <p:spPr>
          <a:xfrm>
            <a:off x="571472" y="1428736"/>
            <a:ext cx="5929354" cy="52864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OnException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возникает, когда в приложении сгенерировано</a:t>
            </a:r>
            <a:r>
              <a:rPr kumimoji="0" lang="ru-RU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исключение, которое нигде не перехвачено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endParaRPr kumimoji="0" lang="ru-RU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OnHelp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возникает при запросе приложением справки;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2200" noProof="0" dirty="0" err="1" smtClean="0"/>
              <a:t>OnIdle</a:t>
            </a:r>
            <a:r>
              <a:rPr lang="en-US" sz="2200" noProof="0" dirty="0" smtClean="0"/>
              <a:t> – </a:t>
            </a:r>
            <a:r>
              <a:rPr lang="ru-RU" sz="2200" noProof="0" dirty="0" smtClean="0"/>
              <a:t>возникает, когда приложение начинает простаивать, ожидая действий пользователя;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200" noProof="0" dirty="0" err="1" smtClean="0"/>
              <a:t>OnMinimize</a:t>
            </a:r>
            <a:r>
              <a:rPr lang="ru-RU" sz="2200" noProof="0" dirty="0" smtClean="0"/>
              <a:t>/</a:t>
            </a:r>
            <a:r>
              <a:rPr lang="en-US" sz="2200" dirty="0" err="1" smtClean="0"/>
              <a:t>OnRestore</a:t>
            </a:r>
            <a:r>
              <a:rPr lang="en-US" sz="2200" dirty="0" smtClean="0"/>
              <a:t> </a:t>
            </a:r>
            <a:r>
              <a:rPr lang="ru-RU" sz="2200" dirty="0" smtClean="0"/>
              <a:t>- возникает при сворачивании</a:t>
            </a:r>
            <a:r>
              <a:rPr lang="en-US" sz="2200" dirty="0" smtClean="0"/>
              <a:t>/</a:t>
            </a:r>
            <a:r>
              <a:rPr lang="ru-RU" sz="2200" dirty="0" smtClean="0"/>
              <a:t>восстановлении приложения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OnShowHint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возникает, когда приложение собирается отобразить</a:t>
            </a:r>
            <a:r>
              <a:rPr kumimoji="0" lang="ru-RU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подсказку 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Hint.</a:t>
            </a:r>
            <a:endParaRPr kumimoji="0" lang="ru-RU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be-BY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71414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Компонент </a:t>
            </a:r>
            <a:r>
              <a:rPr lang="en-US" sz="3200" dirty="0" err="1" smtClean="0">
                <a:latin typeface="+mn-lt"/>
              </a:rPr>
              <a:t>ApplicationEvents</a:t>
            </a:r>
            <a:endParaRPr lang="be-BY" sz="3200" dirty="0">
              <a:latin typeface="+mn-lt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30747" t="28320" r="66508" b="66797"/>
          <a:stretch>
            <a:fillRect/>
          </a:stretch>
        </p:blipFill>
        <p:spPr bwMode="auto">
          <a:xfrm>
            <a:off x="7786710" y="71414"/>
            <a:ext cx="64294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Содержимое 9"/>
          <p:cNvSpPr txBox="1">
            <a:spLocks/>
          </p:cNvSpPr>
          <p:nvPr/>
        </p:nvSpPr>
        <p:spPr>
          <a:xfrm>
            <a:off x="571472" y="642918"/>
            <a:ext cx="8215370" cy="58579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200" dirty="0" err="1" smtClean="0"/>
              <a:t>OnShortCut</a:t>
            </a:r>
            <a:r>
              <a:rPr lang="en-US" sz="2200" dirty="0" smtClean="0"/>
              <a:t> – </a:t>
            </a:r>
            <a:r>
              <a:rPr lang="ru-RU" sz="2200" dirty="0" smtClean="0"/>
              <a:t>при нажатии клавиши. Возникает до стандартного события </a:t>
            </a:r>
            <a:r>
              <a:rPr lang="en-US" sz="2200" dirty="0" err="1" smtClean="0"/>
              <a:t>OnKeyDown</a:t>
            </a:r>
            <a:r>
              <a:rPr lang="ru-RU" sz="2200" dirty="0" smtClean="0"/>
              <a:t> объекта или формы.</a:t>
            </a:r>
            <a:endParaRPr lang="en-US" sz="22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35176" t="50977" r="19802" b="35351"/>
          <a:stretch>
            <a:fillRect/>
          </a:stretch>
        </p:blipFill>
        <p:spPr bwMode="auto">
          <a:xfrm>
            <a:off x="214282" y="2143116"/>
            <a:ext cx="8786875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 l="37335" t="43945" r="36859" b="33594"/>
          <a:stretch>
            <a:fillRect/>
          </a:stretch>
        </p:blipFill>
        <p:spPr bwMode="auto">
          <a:xfrm>
            <a:off x="2214546" y="3875867"/>
            <a:ext cx="5072098" cy="248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71414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Компонент </a:t>
            </a:r>
            <a:r>
              <a:rPr lang="en-US" sz="3200" dirty="0" err="1" smtClean="0">
                <a:latin typeface="+mn-lt"/>
              </a:rPr>
              <a:t>ApplicationEvents</a:t>
            </a:r>
            <a:endParaRPr lang="be-BY" sz="3200" dirty="0">
              <a:latin typeface="+mn-lt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30747" t="28320" r="66508" b="66797"/>
          <a:stretch>
            <a:fillRect/>
          </a:stretch>
        </p:blipFill>
        <p:spPr bwMode="auto">
          <a:xfrm>
            <a:off x="7786710" y="71414"/>
            <a:ext cx="64294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Содержимое 9"/>
          <p:cNvSpPr txBox="1">
            <a:spLocks/>
          </p:cNvSpPr>
          <p:nvPr/>
        </p:nvSpPr>
        <p:spPr>
          <a:xfrm>
            <a:off x="571472" y="642918"/>
            <a:ext cx="8215370" cy="58579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200" dirty="0" err="1" smtClean="0"/>
              <a:t>OnActivate</a:t>
            </a:r>
            <a:r>
              <a:rPr lang="ru-RU" sz="2200" dirty="0" smtClean="0"/>
              <a:t>/</a:t>
            </a:r>
            <a:r>
              <a:rPr lang="en-US" sz="2200" dirty="0" err="1" smtClean="0"/>
              <a:t>OnDeactivate</a:t>
            </a:r>
            <a:r>
              <a:rPr lang="be-BY" sz="2200" dirty="0" smtClean="0"/>
              <a:t> </a:t>
            </a:r>
            <a:r>
              <a:rPr lang="ru-RU" sz="2200" dirty="0" smtClean="0"/>
              <a:t>– возникает, когда приложение становится активным/неактивным;</a:t>
            </a: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endParaRPr lang="ru-RU" sz="2200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2200" dirty="0" err="1" smtClean="0"/>
              <a:t>OnHint</a:t>
            </a:r>
            <a:r>
              <a:rPr lang="en-US" sz="2200" dirty="0" smtClean="0"/>
              <a:t> – </a:t>
            </a:r>
            <a:r>
              <a:rPr lang="ru-RU" sz="2200" dirty="0" smtClean="0"/>
              <a:t>возникает при наведении курсора мыши на объект, в котором определено свойство </a:t>
            </a:r>
            <a:r>
              <a:rPr lang="en-US" sz="2200" dirty="0" smtClean="0"/>
              <a:t>Hint</a:t>
            </a:r>
            <a:r>
              <a:rPr lang="ru-RU" sz="2200" dirty="0" smtClean="0"/>
              <a:t>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l="35139" t="52734" r="26976" b="41407"/>
          <a:stretch>
            <a:fillRect/>
          </a:stretch>
        </p:blipFill>
        <p:spPr bwMode="auto">
          <a:xfrm>
            <a:off x="285720" y="5286388"/>
            <a:ext cx="821537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/>
          <a:srcRect l="35139" t="50781" r="23682" b="37500"/>
          <a:stretch>
            <a:fillRect/>
          </a:stretch>
        </p:blipFill>
        <p:spPr bwMode="auto">
          <a:xfrm>
            <a:off x="285720" y="2171691"/>
            <a:ext cx="8751155" cy="1400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Объект </a:t>
            </a:r>
            <a:r>
              <a:rPr lang="en-US" sz="3200" dirty="0" smtClean="0">
                <a:latin typeface="+mn-lt"/>
              </a:rPr>
              <a:t>Screen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357158" y="928670"/>
            <a:ext cx="8429684" cy="5500726"/>
          </a:xfrm>
        </p:spPr>
        <p:txBody>
          <a:bodyPr>
            <a:noAutofit/>
          </a:bodyPr>
          <a:lstStyle/>
          <a:p>
            <a:pPr marL="282575" indent="352425" algn="just">
              <a:buNone/>
            </a:pPr>
            <a:r>
              <a:rPr lang="ru-RU" sz="2600" dirty="0" smtClean="0"/>
              <a:t>В приложении </a:t>
            </a:r>
            <a:r>
              <a:rPr lang="en-US" sz="2600" dirty="0" smtClean="0"/>
              <a:t>C++ Builder  </a:t>
            </a:r>
            <a:r>
              <a:rPr lang="ru-RU" sz="2600" dirty="0" smtClean="0"/>
              <a:t>автоматически создается глобальный объект типа </a:t>
            </a:r>
            <a:r>
              <a:rPr lang="en-US" sz="2600" dirty="0" err="1" smtClean="0"/>
              <a:t>TScreen</a:t>
            </a:r>
            <a:r>
              <a:rPr lang="ru-RU" sz="2600" dirty="0" smtClean="0"/>
              <a:t>, свойства которого определяются из информации о мониторе, на котором запускается приложение.</a:t>
            </a:r>
          </a:p>
          <a:p>
            <a:pPr marL="282575" indent="352425" algn="just">
              <a:buNone/>
            </a:pPr>
            <a:endParaRPr lang="en-US" sz="2600" dirty="0" smtClean="0"/>
          </a:p>
          <a:p>
            <a:pPr marL="282575" indent="352425" algn="just">
              <a:buNone/>
            </a:pPr>
            <a:r>
              <a:rPr lang="ru-RU" sz="2600" dirty="0" smtClean="0"/>
              <a:t>Основные свойства:</a:t>
            </a:r>
          </a:p>
          <a:p>
            <a:pPr marL="282575" indent="352425" algn="just">
              <a:buNone/>
            </a:pPr>
            <a:endParaRPr lang="ru-RU" sz="2600" dirty="0" smtClean="0"/>
          </a:p>
          <a:p>
            <a:pPr marL="282575" indent="352425" algn="just"/>
            <a:r>
              <a:rPr lang="en-US" sz="2600" dirty="0" smtClean="0"/>
              <a:t>Width</a:t>
            </a:r>
            <a:r>
              <a:rPr lang="ru-RU" sz="2600" dirty="0" smtClean="0"/>
              <a:t>/</a:t>
            </a:r>
            <a:r>
              <a:rPr lang="en-US" sz="2600" dirty="0" smtClean="0"/>
              <a:t>Height</a:t>
            </a:r>
            <a:r>
              <a:rPr lang="ru-RU" sz="2600" dirty="0" smtClean="0"/>
              <a:t> – высота/ширина экрана;</a:t>
            </a:r>
          </a:p>
          <a:p>
            <a:pPr marL="279400" indent="355600" algn="just"/>
            <a:r>
              <a:rPr lang="en-US" sz="2600" dirty="0" err="1" smtClean="0"/>
              <a:t>PixelsPerInch</a:t>
            </a:r>
            <a:r>
              <a:rPr lang="ru-RU" sz="2600" dirty="0" smtClean="0"/>
              <a:t> – разрешающая способность экрана в пикселях на дюйм в вертикальном положении;</a:t>
            </a:r>
          </a:p>
          <a:p>
            <a:pPr marL="279400" indent="355600" algn="just"/>
            <a:r>
              <a:rPr lang="en-US" sz="2600" dirty="0" smtClean="0"/>
              <a:t>Forms[]</a:t>
            </a:r>
            <a:r>
              <a:rPr lang="ru-RU" sz="2600" dirty="0" smtClean="0"/>
              <a:t> – список форм; </a:t>
            </a:r>
          </a:p>
          <a:p>
            <a:pPr marL="279400" indent="355600" algn="just"/>
            <a:r>
              <a:rPr lang="en-US" sz="2600" dirty="0" err="1" smtClean="0"/>
              <a:t>FormCount</a:t>
            </a:r>
            <a:r>
              <a:rPr lang="ru-RU" sz="2600" dirty="0" smtClean="0"/>
              <a:t> – количество форм в приложении;</a:t>
            </a:r>
          </a:p>
          <a:p>
            <a:pPr marL="279400" indent="355600" algn="just"/>
            <a:endParaRPr lang="ru-RU" sz="2600" dirty="0" smtClean="0"/>
          </a:p>
          <a:p>
            <a:pPr marL="635000" indent="0" algn="just"/>
            <a:endParaRPr lang="ru-RU" sz="2600" dirty="0" smtClean="0"/>
          </a:p>
          <a:p>
            <a:pPr marL="282575" indent="352425" algn="just">
              <a:buNone/>
            </a:pPr>
            <a:endParaRPr lang="be-BY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Объект </a:t>
            </a:r>
            <a:r>
              <a:rPr lang="en-US" sz="3200" dirty="0" smtClean="0">
                <a:latin typeface="+mn-lt"/>
              </a:rPr>
              <a:t>Screen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357158" y="928670"/>
            <a:ext cx="8429684" cy="5500726"/>
          </a:xfrm>
        </p:spPr>
        <p:txBody>
          <a:bodyPr>
            <a:normAutofit/>
          </a:bodyPr>
          <a:lstStyle/>
          <a:p>
            <a:pPr marL="282575" indent="352425" algn="just">
              <a:buNone/>
            </a:pPr>
            <a:r>
              <a:rPr lang="ru-RU" sz="2600" dirty="0" smtClean="0"/>
              <a:t>Основные свойства:</a:t>
            </a:r>
          </a:p>
          <a:p>
            <a:pPr marL="282575" indent="352425" algn="just">
              <a:buNone/>
            </a:pPr>
            <a:endParaRPr lang="ru-RU" sz="2600" dirty="0" smtClean="0"/>
          </a:p>
          <a:p>
            <a:pPr marL="279400" indent="355600" algn="just"/>
            <a:r>
              <a:rPr lang="en-US" sz="2600" dirty="0" smtClean="0"/>
              <a:t>Fonts</a:t>
            </a:r>
            <a:r>
              <a:rPr lang="ru-RU" sz="2600" dirty="0" smtClean="0"/>
              <a:t> – список шрифтов, доступных на данном компьютере;</a:t>
            </a:r>
          </a:p>
          <a:p>
            <a:pPr marL="279400" indent="355600" algn="just"/>
            <a:r>
              <a:rPr lang="en-US" sz="2600" dirty="0" smtClean="0"/>
              <a:t>Cursor – </a:t>
            </a:r>
            <a:r>
              <a:rPr lang="ru-RU" sz="2600" dirty="0" smtClean="0"/>
              <a:t>определяет вид курсора;</a:t>
            </a:r>
          </a:p>
          <a:p>
            <a:pPr marL="279400" indent="355600" algn="just"/>
            <a:r>
              <a:rPr lang="en-US" sz="2600" dirty="0" err="1" smtClean="0"/>
              <a:t>ActiveForm</a:t>
            </a:r>
            <a:r>
              <a:rPr lang="en-US" sz="2600" dirty="0" smtClean="0"/>
              <a:t> – </a:t>
            </a:r>
            <a:r>
              <a:rPr lang="ru-RU" sz="2600" dirty="0" smtClean="0"/>
              <a:t>активная в текущий момент форма;</a:t>
            </a:r>
          </a:p>
          <a:p>
            <a:pPr marL="279400" indent="355600" algn="just"/>
            <a:r>
              <a:rPr lang="en-US" sz="2600" dirty="0" err="1" smtClean="0"/>
              <a:t>ActiveControl</a:t>
            </a:r>
            <a:r>
              <a:rPr lang="ru-RU" sz="2600" dirty="0" smtClean="0"/>
              <a:t> – активный в данный момент компонент на активной форме;</a:t>
            </a:r>
          </a:p>
          <a:p>
            <a:pPr marL="279400" indent="355600" algn="just"/>
            <a:r>
              <a:rPr lang="en-US" sz="2600" dirty="0" smtClean="0"/>
              <a:t>Monitors[</a:t>
            </a:r>
            <a:r>
              <a:rPr lang="en-US" sz="2600" dirty="0" err="1" smtClean="0"/>
              <a:t>i</a:t>
            </a:r>
            <a:r>
              <a:rPr lang="en-US" sz="2600" dirty="0" smtClean="0"/>
              <a:t>] – </a:t>
            </a:r>
            <a:r>
              <a:rPr lang="ru-RU" sz="2600" dirty="0" smtClean="0"/>
              <a:t>доступ к свойствам </a:t>
            </a:r>
            <a:r>
              <a:rPr lang="en-US" sz="2600" dirty="0" err="1" smtClean="0"/>
              <a:t>i</a:t>
            </a:r>
            <a:r>
              <a:rPr lang="en-US" sz="2600" dirty="0" smtClean="0"/>
              <a:t>-</a:t>
            </a:r>
            <a:r>
              <a:rPr lang="ru-RU" sz="2600" dirty="0" smtClean="0"/>
              <a:t>го монитора в приложении, работающем одновременно с несколькими мониторами;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635000" indent="0" algn="just"/>
            <a:endParaRPr lang="ru-RU" sz="2600" dirty="0" smtClean="0"/>
          </a:p>
          <a:p>
            <a:pPr marL="282575" indent="352425" algn="just">
              <a:buNone/>
            </a:pPr>
            <a:endParaRPr lang="be-BY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Дополнения к ООП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1142984"/>
            <a:ext cx="8362216" cy="5105416"/>
          </a:xfrm>
        </p:spPr>
        <p:txBody>
          <a:bodyPr>
            <a:normAutofit lnSpcReduction="10000"/>
          </a:bodyPr>
          <a:lstStyle/>
          <a:p>
            <a:pPr marL="365125" indent="354013" algn="just">
              <a:buNone/>
            </a:pPr>
            <a:r>
              <a:rPr lang="ru-RU" sz="3000" dirty="0" smtClean="0"/>
              <a:t>Отметим появление нового раздела с ключевым словом </a:t>
            </a:r>
            <a:r>
              <a:rPr lang="ru-RU" sz="3000" b="1" dirty="0" smtClean="0">
                <a:solidFill>
                  <a:srgbClr val="002060"/>
                </a:solidFill>
              </a:rPr>
              <a:t>__</a:t>
            </a:r>
            <a:r>
              <a:rPr lang="en-US" sz="3000" b="1" dirty="0" smtClean="0">
                <a:solidFill>
                  <a:srgbClr val="002060"/>
                </a:solidFill>
              </a:rPr>
              <a:t>published</a:t>
            </a:r>
            <a:r>
              <a:rPr lang="ru-RU" sz="3000" dirty="0" smtClean="0"/>
              <a:t> – дополнение для объявления опубликованных элементов класса. </a:t>
            </a:r>
          </a:p>
          <a:p>
            <a:pPr marL="365125" indent="354013" algn="just">
              <a:buNone/>
            </a:pPr>
            <a:r>
              <a:rPr lang="ru-RU" sz="3000" dirty="0" smtClean="0"/>
              <a:t>Этот раздел отличается от </a:t>
            </a:r>
            <a:r>
              <a:rPr lang="en-US" sz="3000" dirty="0" smtClean="0"/>
              <a:t>public </a:t>
            </a:r>
            <a:r>
              <a:rPr lang="ru-RU" sz="3000" dirty="0" smtClean="0"/>
              <a:t>только тем, что компилятор генерирует информацию о свойствах, данных и методах объекта и</a:t>
            </a:r>
            <a:r>
              <a:rPr lang="be-BY" sz="3000" dirty="0" smtClean="0"/>
              <a:t> </a:t>
            </a:r>
            <a:r>
              <a:rPr lang="en-US" sz="3000" dirty="0" smtClean="0"/>
              <a:t>C++ Builder</a:t>
            </a:r>
            <a:r>
              <a:rPr lang="ru-RU" sz="3000" dirty="0" smtClean="0"/>
              <a:t> организует передачу этой информации Инспектору Объектов, который будет отображать их на стадии проектирования приложения.</a:t>
            </a:r>
            <a:endParaRPr lang="en-US" sz="3000" dirty="0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Пример программы: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357158" y="928670"/>
            <a:ext cx="8429684" cy="5643602"/>
          </a:xfrm>
        </p:spPr>
        <p:txBody>
          <a:bodyPr>
            <a:normAutofit lnSpcReduction="10000"/>
          </a:bodyPr>
          <a:lstStyle/>
          <a:p>
            <a:pPr marL="279400" indent="355600" algn="just"/>
            <a:r>
              <a:rPr lang="ru-RU" sz="2600" dirty="0" smtClean="0"/>
              <a:t>Уменьшаем размер всех форм приложения: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r>
              <a:rPr lang="ru-RU" sz="2600" dirty="0" smtClean="0"/>
              <a:t>Загружаем шрифты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635000" indent="0" algn="just"/>
            <a:endParaRPr lang="ru-RU" sz="2600" dirty="0" smtClean="0"/>
          </a:p>
          <a:p>
            <a:pPr marL="282575" indent="352425" algn="just">
              <a:buNone/>
            </a:pPr>
            <a:endParaRPr lang="be-BY" sz="2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2943" t="37109" r="31918" b="28711"/>
          <a:stretch>
            <a:fillRect/>
          </a:stretch>
        </p:blipFill>
        <p:spPr bwMode="auto">
          <a:xfrm>
            <a:off x="640869" y="1500174"/>
            <a:ext cx="8360287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AC7E-FAD3-481C-87B8-7C099A4E8A6F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sp>
        <p:nvSpPr>
          <p:cNvPr id="19" name="Заголовок 18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286676" cy="64294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Пример программы:</a:t>
            </a:r>
            <a:endParaRPr lang="be-BY" sz="3200" dirty="0">
              <a:latin typeface="+mn-lt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357158" y="928670"/>
            <a:ext cx="8429684" cy="5500726"/>
          </a:xfrm>
        </p:spPr>
        <p:txBody>
          <a:bodyPr>
            <a:normAutofit/>
          </a:bodyPr>
          <a:lstStyle/>
          <a:p>
            <a:pPr marL="279400" indent="355600" algn="just"/>
            <a:r>
              <a:rPr lang="ru-RU" sz="2600" dirty="0" smtClean="0"/>
              <a:t>Определяем разрешение экрана: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r>
              <a:rPr lang="ru-RU" sz="2600" dirty="0" smtClean="0"/>
              <a:t>Меняем шрифт: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r>
              <a:rPr lang="ru-RU" sz="2600" dirty="0" smtClean="0"/>
              <a:t>Устанавливаем шрифт по умолчанию</a:t>
            </a:r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279400" indent="355600" algn="just"/>
            <a:endParaRPr lang="ru-RU" sz="2600" dirty="0" smtClean="0"/>
          </a:p>
          <a:p>
            <a:pPr marL="635000" indent="0" algn="just"/>
            <a:endParaRPr lang="ru-RU" sz="2600" dirty="0" smtClean="0"/>
          </a:p>
          <a:p>
            <a:pPr marL="282575" indent="352425" algn="just">
              <a:buNone/>
            </a:pPr>
            <a:endParaRPr lang="be-BY" sz="2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33492" t="57097" r="34990" b="33594"/>
          <a:stretch>
            <a:fillRect/>
          </a:stretch>
        </p:blipFill>
        <p:spPr bwMode="auto">
          <a:xfrm>
            <a:off x="1120619" y="5214950"/>
            <a:ext cx="6883599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33567" t="46515" r="33565" b="42383"/>
          <a:stretch>
            <a:fillRect/>
          </a:stretch>
        </p:blipFill>
        <p:spPr bwMode="auto">
          <a:xfrm>
            <a:off x="1120486" y="3286124"/>
            <a:ext cx="752348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3492" t="35156" r="34850" b="55535"/>
          <a:stretch>
            <a:fillRect/>
          </a:stretch>
        </p:blipFill>
        <p:spPr bwMode="auto">
          <a:xfrm>
            <a:off x="1093861" y="1571612"/>
            <a:ext cx="734631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142852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Вопросы:</a:t>
            </a:r>
            <a:endParaRPr lang="be-BY" sz="3000" dirty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571472" y="1000108"/>
            <a:ext cx="8215370" cy="5429288"/>
          </a:xfrm>
        </p:spPr>
        <p:txBody>
          <a:bodyPr>
            <a:noAutofit/>
          </a:bodyPr>
          <a:lstStyle/>
          <a:p>
            <a:pPr marL="596646" indent="-514350" algn="just">
              <a:buNone/>
            </a:pPr>
            <a:r>
              <a:rPr lang="ru-RU" sz="2800" dirty="0" smtClean="0"/>
              <a:t>1. Поясните действия следующего фрагмента программы:</a:t>
            </a:r>
            <a:endParaRPr lang="be-BY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5785-09F1-47CE-8FDE-DF2D161B9955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9715" t="32226" r="33016" b="54102"/>
          <a:stretch>
            <a:fillRect/>
          </a:stretch>
        </p:blipFill>
        <p:spPr bwMode="auto">
          <a:xfrm>
            <a:off x="341850" y="2285992"/>
            <a:ext cx="865930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94" y="142852"/>
            <a:ext cx="5286412" cy="857256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latin typeface="+mn-lt"/>
              </a:rPr>
              <a:t>Вопросы:</a:t>
            </a:r>
            <a:endParaRPr lang="be-BY" sz="3000" dirty="0">
              <a:latin typeface="+mn-lt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571472" y="1000108"/>
            <a:ext cx="8215370" cy="5429288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800" dirty="0" smtClean="0"/>
              <a:t>2. Как распознать нажатые функциональные клавиши?</a:t>
            </a:r>
          </a:p>
          <a:p>
            <a:pPr algn="just">
              <a:buNone/>
            </a:pPr>
            <a:endParaRPr lang="ru-RU" sz="2800" dirty="0" smtClean="0"/>
          </a:p>
          <a:p>
            <a:pPr algn="just">
              <a:buNone/>
            </a:pPr>
            <a:r>
              <a:rPr lang="ru-RU" sz="2800" dirty="0" smtClean="0"/>
              <a:t>3. Куда поступают события клавиатуры и какое свойство формы влияет на это?</a:t>
            </a:r>
          </a:p>
          <a:p>
            <a:pPr algn="just">
              <a:buNone/>
            </a:pPr>
            <a:endParaRPr lang="ru-RU" sz="2800" dirty="0" smtClean="0"/>
          </a:p>
          <a:p>
            <a:pPr algn="just">
              <a:buNone/>
            </a:pPr>
            <a:r>
              <a:rPr lang="ru-RU" sz="2800" dirty="0" smtClean="0"/>
              <a:t>4. Как ограничить типы вводимых символов в текстовые компоненты?</a:t>
            </a:r>
          </a:p>
          <a:p>
            <a:pPr algn="just">
              <a:buNone/>
            </a:pPr>
            <a:endParaRPr lang="ru-RU" sz="2800" dirty="0" smtClean="0"/>
          </a:p>
          <a:p>
            <a:pPr algn="just">
              <a:buNone/>
            </a:pPr>
            <a:r>
              <a:rPr lang="ru-RU" sz="2800" dirty="0" smtClean="0"/>
              <a:t>5. Чем отличается обработка событий </a:t>
            </a:r>
            <a:r>
              <a:rPr lang="en-US" sz="2800" dirty="0" err="1" smtClean="0"/>
              <a:t>OnKeyPress</a:t>
            </a:r>
            <a:r>
              <a:rPr lang="en-US" sz="2800" dirty="0" smtClean="0"/>
              <a:t> </a:t>
            </a:r>
            <a:r>
              <a:rPr lang="ru-RU" sz="2800" dirty="0" smtClean="0"/>
              <a:t>и </a:t>
            </a:r>
            <a:r>
              <a:rPr lang="en-US" sz="2800" dirty="0" err="1" smtClean="0"/>
              <a:t>OnKeyDown</a:t>
            </a:r>
            <a:r>
              <a:rPr lang="ru-RU" sz="2800" dirty="0" smtClean="0"/>
              <a:t>?</a:t>
            </a:r>
            <a:endParaRPr lang="be-BY" sz="2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5785-09F1-47CE-8FDE-DF2D161B9955}" type="datetime1">
              <a:rPr lang="ru-RU" smtClean="0"/>
              <a:pPr/>
              <a:t>25.02.2013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Раздел 3. Лекция 2.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2" y="142852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Дополнения к ООП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928670"/>
            <a:ext cx="8719406" cy="5572164"/>
          </a:xfrm>
        </p:spPr>
        <p:txBody>
          <a:bodyPr>
            <a:normAutofit/>
          </a:bodyPr>
          <a:lstStyle/>
          <a:p>
            <a:pPr marL="4763" indent="354013" algn="just">
              <a:buNone/>
            </a:pPr>
            <a:r>
              <a:rPr lang="en-US" sz="3000" dirty="0" smtClean="0"/>
              <a:t>C++ Builder </a:t>
            </a:r>
            <a:r>
              <a:rPr lang="ru-RU" sz="3000" dirty="0" smtClean="0"/>
              <a:t>использует модификатор </a:t>
            </a:r>
            <a:r>
              <a:rPr lang="en-US" sz="3000" b="1" dirty="0" smtClean="0">
                <a:solidFill>
                  <a:srgbClr val="002060"/>
                </a:solidFill>
              </a:rPr>
              <a:t>__property</a:t>
            </a:r>
            <a:r>
              <a:rPr lang="ru-RU" sz="3000" b="1" dirty="0" smtClean="0">
                <a:solidFill>
                  <a:srgbClr val="002060"/>
                </a:solidFill>
              </a:rPr>
              <a:t> </a:t>
            </a:r>
            <a:r>
              <a:rPr lang="ru-RU" sz="3000" dirty="0" smtClean="0"/>
              <a:t>для объявления </a:t>
            </a:r>
            <a:r>
              <a:rPr lang="ru-RU" sz="3000" i="1" dirty="0" smtClean="0">
                <a:solidFill>
                  <a:srgbClr val="002060"/>
                </a:solidFill>
              </a:rPr>
              <a:t>свойств</a:t>
            </a:r>
            <a:r>
              <a:rPr lang="ru-RU" sz="3000" dirty="0" smtClean="0"/>
              <a:t> классов. </a:t>
            </a:r>
          </a:p>
          <a:p>
            <a:pPr marL="4763" indent="354013" algn="just">
              <a:buNone/>
            </a:pPr>
            <a:r>
              <a:rPr lang="ru-RU" sz="3000" dirty="0" smtClean="0"/>
              <a:t>Синтаксис описания свойства:</a:t>
            </a:r>
          </a:p>
          <a:p>
            <a:pPr marL="4763" indent="-4763" algn="just">
              <a:buNone/>
            </a:pPr>
            <a:endParaRPr lang="ru-RU" sz="600" dirty="0" smtClean="0"/>
          </a:p>
          <a:p>
            <a:pPr marL="4763" indent="-4763" algn="just">
              <a:buNone/>
            </a:pPr>
            <a:r>
              <a:rPr lang="ru-RU" sz="2200" dirty="0" smtClean="0"/>
              <a:t>__</a:t>
            </a:r>
            <a:r>
              <a:rPr lang="en-US" sz="2200" dirty="0" smtClean="0"/>
              <a:t>property</a:t>
            </a:r>
            <a:r>
              <a:rPr lang="ru-RU" sz="2200" dirty="0" smtClean="0"/>
              <a:t> </a:t>
            </a:r>
            <a:r>
              <a:rPr lang="en-US" sz="2200" dirty="0" smtClean="0"/>
              <a:t>&lt;</a:t>
            </a:r>
            <a:r>
              <a:rPr lang="ru-RU" sz="2200" dirty="0" smtClean="0"/>
              <a:t>тип свойства</a:t>
            </a:r>
            <a:r>
              <a:rPr lang="en-US" sz="2200" dirty="0" smtClean="0"/>
              <a:t>&gt;&lt;</a:t>
            </a:r>
            <a:r>
              <a:rPr lang="ru-RU" sz="2200" dirty="0" smtClean="0"/>
              <a:t>имя свойства</a:t>
            </a:r>
            <a:r>
              <a:rPr lang="en-US" sz="2200" dirty="0" smtClean="0"/>
              <a:t>&gt;={&lt;</a:t>
            </a:r>
            <a:r>
              <a:rPr lang="ru-RU" sz="2200" dirty="0" smtClean="0"/>
              <a:t>список атрибутов</a:t>
            </a:r>
            <a:r>
              <a:rPr lang="en-US" sz="2200" dirty="0" smtClean="0"/>
              <a:t>&gt;};</a:t>
            </a:r>
            <a:endParaRPr lang="ru-RU" sz="2200" dirty="0" smtClean="0"/>
          </a:p>
          <a:p>
            <a:pPr marL="4763" indent="-4763" algn="just">
              <a:buNone/>
            </a:pPr>
            <a:endParaRPr lang="ru-RU" sz="600" dirty="0" smtClean="0"/>
          </a:p>
          <a:p>
            <a:pPr marL="4763" indent="354013" algn="just">
              <a:buNone/>
            </a:pPr>
            <a:r>
              <a:rPr lang="ru-RU" sz="3000" dirty="0" smtClean="0"/>
              <a:t>Список атрибутов может содержать следующее:</a:t>
            </a:r>
          </a:p>
          <a:p>
            <a:pPr marL="4763" indent="354013" algn="just"/>
            <a:r>
              <a:rPr lang="en-US" sz="3000" dirty="0" smtClean="0"/>
              <a:t>write </a:t>
            </a:r>
            <a:r>
              <a:rPr lang="ru-RU" sz="3000" dirty="0" smtClean="0"/>
              <a:t>= </a:t>
            </a:r>
            <a:r>
              <a:rPr lang="en-US" sz="3000" dirty="0" smtClean="0"/>
              <a:t>&lt;</a:t>
            </a:r>
            <a:r>
              <a:rPr lang="ru-RU" sz="3000" dirty="0" smtClean="0"/>
              <a:t>метод записи</a:t>
            </a:r>
            <a:r>
              <a:rPr lang="en-US" sz="3000" dirty="0" smtClean="0"/>
              <a:t>&gt;</a:t>
            </a:r>
            <a:r>
              <a:rPr lang="ru-RU" sz="3000" dirty="0" smtClean="0"/>
              <a:t> - определяет способ присваивания значения полю;</a:t>
            </a:r>
          </a:p>
          <a:p>
            <a:pPr marL="4763" indent="354013" algn="just"/>
            <a:r>
              <a:rPr lang="en-US" sz="3000" dirty="0" smtClean="0"/>
              <a:t>read </a:t>
            </a:r>
            <a:r>
              <a:rPr lang="ru-RU" sz="3000" dirty="0" smtClean="0"/>
              <a:t>= </a:t>
            </a:r>
            <a:r>
              <a:rPr lang="en-US" sz="3000" dirty="0" smtClean="0"/>
              <a:t>&lt;</a:t>
            </a:r>
            <a:r>
              <a:rPr lang="ru-RU" sz="3000" dirty="0" smtClean="0"/>
              <a:t>метод чтения</a:t>
            </a:r>
            <a:r>
              <a:rPr lang="en-US" sz="3000" dirty="0" smtClean="0"/>
              <a:t>&gt;</a:t>
            </a:r>
            <a:r>
              <a:rPr lang="ru-RU" sz="3000" dirty="0" smtClean="0"/>
              <a:t> - определяет способ получения значения поля экземпляра класса.</a:t>
            </a:r>
            <a:endParaRPr lang="be-BY" sz="30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Родители компонентов – </a:t>
            </a:r>
            <a:r>
              <a:rPr lang="en-US" sz="3200" dirty="0" smtClean="0">
                <a:latin typeface="+mn-lt"/>
              </a:rPr>
              <a:t>Parent</a:t>
            </a:r>
            <a:endParaRPr lang="be-BY" sz="32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357298"/>
            <a:ext cx="8719406" cy="5572164"/>
          </a:xfrm>
        </p:spPr>
        <p:txBody>
          <a:bodyPr>
            <a:noAutofit/>
          </a:bodyPr>
          <a:lstStyle/>
          <a:p>
            <a:pPr marL="4763" indent="354013" algn="just">
              <a:buNone/>
            </a:pPr>
            <a:r>
              <a:rPr lang="ru-RU" sz="3100" dirty="0" smtClean="0"/>
              <a:t>Оконный компонент – форма, панель и т.д., включающий в себя как контейнер другие компоненты называется </a:t>
            </a:r>
            <a:r>
              <a:rPr lang="ru-RU" sz="3100" i="1" dirty="0" smtClean="0">
                <a:solidFill>
                  <a:srgbClr val="002060"/>
                </a:solidFill>
              </a:rPr>
              <a:t>родительским</a:t>
            </a:r>
            <a:r>
              <a:rPr lang="ru-RU" sz="3100" dirty="0" smtClean="0"/>
              <a:t>. Родителя компонента можно узнать по свойству </a:t>
            </a:r>
            <a:r>
              <a:rPr lang="en-US" sz="3100" b="1" dirty="0" smtClean="0">
                <a:solidFill>
                  <a:srgbClr val="002060"/>
                </a:solidFill>
              </a:rPr>
              <a:t>Parent</a:t>
            </a:r>
            <a:r>
              <a:rPr lang="ru-RU" sz="3100" dirty="0" smtClean="0"/>
              <a:t>, например: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2943" t="61524" r="41801" b="35546"/>
          <a:stretch>
            <a:fillRect/>
          </a:stretch>
        </p:blipFill>
        <p:spPr bwMode="auto">
          <a:xfrm>
            <a:off x="214282" y="4000504"/>
            <a:ext cx="8763061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+mn-lt"/>
              </a:rPr>
              <a:t>Владельцы компонентов – </a:t>
            </a:r>
            <a:r>
              <a:rPr lang="en-US" sz="3200" dirty="0" smtClean="0">
                <a:latin typeface="+mn-lt"/>
              </a:rPr>
              <a:t>Owner</a:t>
            </a:r>
            <a:endParaRPr lang="be-BY" sz="32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357298"/>
            <a:ext cx="8719406" cy="5572164"/>
          </a:xfrm>
        </p:spPr>
        <p:txBody>
          <a:bodyPr>
            <a:noAutofit/>
          </a:bodyPr>
          <a:lstStyle/>
          <a:p>
            <a:pPr marL="4763" indent="354013" algn="just">
              <a:buNone/>
            </a:pPr>
            <a:r>
              <a:rPr lang="ru-RU" sz="3100" i="1" dirty="0" smtClean="0">
                <a:solidFill>
                  <a:srgbClr val="002060"/>
                </a:solidFill>
              </a:rPr>
              <a:t>Владелец</a:t>
            </a:r>
            <a:r>
              <a:rPr lang="ru-RU" sz="3100" dirty="0" smtClean="0"/>
              <a:t> компонента – это тот компонент, при уничтожении которого уничтожается и данный компонент. При создании форма автоматически становится владельцем всех компонентов, размещенных на ней. Владение применимо и к невидимым компонентам.</a:t>
            </a:r>
            <a:endParaRPr lang="be-BY" sz="310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2943" t="65430" r="42350" b="31374"/>
          <a:stretch>
            <a:fillRect/>
          </a:stretch>
        </p:blipFill>
        <p:spPr bwMode="auto">
          <a:xfrm>
            <a:off x="214282" y="4429132"/>
            <a:ext cx="8840453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2" y="71414"/>
            <a:ext cx="9001156" cy="857256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latin typeface="+mn-lt"/>
              </a:rPr>
              <a:t>Страница</a:t>
            </a:r>
            <a:r>
              <a:rPr lang="be-BY" sz="2800" dirty="0" smtClean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Diagram</a:t>
            </a:r>
            <a:r>
              <a:rPr lang="ru-RU" sz="2800" dirty="0" smtClean="0">
                <a:latin typeface="+mn-lt"/>
              </a:rPr>
              <a:t> редактора кода</a:t>
            </a:r>
            <a:endParaRPr lang="be-BY" sz="2800" dirty="0">
              <a:latin typeface="+mn-lt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857232"/>
            <a:ext cx="4429156" cy="2071702"/>
          </a:xfrm>
        </p:spPr>
        <p:txBody>
          <a:bodyPr>
            <a:noAutofit/>
          </a:bodyPr>
          <a:lstStyle/>
          <a:p>
            <a:pPr marL="4763" indent="354013" algn="r">
              <a:buNone/>
            </a:pPr>
            <a:r>
              <a:rPr lang="ru-RU" sz="2600" dirty="0" smtClean="0"/>
              <a:t>Используется для отображения и документирования связей между компонентами в виде диаграммы.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F7A0E-4952-4613-9A60-DFA1D5EB0116}" type="datetime1">
              <a:rPr lang="ru-RU" smtClean="0"/>
              <a:pPr/>
              <a:t>25.02.2013</a:t>
            </a:fld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Раздел 3. Лекция 2.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315" t="32226" r="48389" b="41406"/>
          <a:stretch>
            <a:fillRect/>
          </a:stretch>
        </p:blipFill>
        <p:spPr bwMode="auto">
          <a:xfrm>
            <a:off x="4770407" y="1000108"/>
            <a:ext cx="4373593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48353" t="36328" r="14861" b="27539"/>
          <a:stretch>
            <a:fillRect/>
          </a:stretch>
        </p:blipFill>
        <p:spPr bwMode="auto">
          <a:xfrm>
            <a:off x="1214414" y="3071810"/>
            <a:ext cx="6215106" cy="3432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912</TotalTime>
  <Words>1606</Words>
  <PresentationFormat>Экран (4:3)</PresentationFormat>
  <Paragraphs>388</Paragraphs>
  <Slides>53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4" baseType="lpstr">
      <vt:lpstr>Солнцестояние</vt:lpstr>
      <vt:lpstr>Темы:</vt:lpstr>
      <vt:lpstr>Классы и объекты</vt:lpstr>
      <vt:lpstr>Иерархия классов в C++ Builder</vt:lpstr>
      <vt:lpstr>Иерархия классов в C++ Builder</vt:lpstr>
      <vt:lpstr>Дополнения к ООП</vt:lpstr>
      <vt:lpstr>Дополнения к ООП</vt:lpstr>
      <vt:lpstr>Родители компонентов – Parent</vt:lpstr>
      <vt:lpstr>Владельцы компонентов – Owner</vt:lpstr>
      <vt:lpstr>Страница Diagram редактора кода</vt:lpstr>
      <vt:lpstr>Пример класса комплексных чисел:</vt:lpstr>
      <vt:lpstr>Объявление класса complex</vt:lpstr>
      <vt:lpstr>Описание методов</vt:lpstr>
      <vt:lpstr>Описание методов</vt:lpstr>
      <vt:lpstr>Работа с объектами класса complex</vt:lpstr>
      <vt:lpstr>Вкладка Standard</vt:lpstr>
      <vt:lpstr>Компоненты</vt:lpstr>
      <vt:lpstr>Компоненты</vt:lpstr>
      <vt:lpstr>Компонент ActionList</vt:lpstr>
      <vt:lpstr>Технология проектирования приложения</vt:lpstr>
      <vt:lpstr>Создание новых действий в ActionList:  стандартных либо пользовательских</vt:lpstr>
      <vt:lpstr>Свойства стандартных действий</vt:lpstr>
      <vt:lpstr>Свойства и события TAction</vt:lpstr>
      <vt:lpstr>Технология проектирования приложения</vt:lpstr>
      <vt:lpstr>Создание простейшего текстового редактора</vt:lpstr>
      <vt:lpstr>Создание новых кнопок и разделителей  на панели ToolBar</vt:lpstr>
      <vt:lpstr>Технология проектирования приложения</vt:lpstr>
      <vt:lpstr>Связь ToolBar с ActionList</vt:lpstr>
      <vt:lpstr>Связь ToolBar с MainMenu</vt:lpstr>
      <vt:lpstr>Технология проектирования приложения</vt:lpstr>
      <vt:lpstr>Как это работает?</vt:lpstr>
      <vt:lpstr>Слайд 31</vt:lpstr>
      <vt:lpstr>Создаем новую кнопку и связываем ее с действием.  С ним же связываем нужный пункт меню</vt:lpstr>
      <vt:lpstr>Пишем свой обработчик события действия</vt:lpstr>
      <vt:lpstr>Обработчики событий для работы со шрифтом</vt:lpstr>
      <vt:lpstr>Работа с датой и временем:</vt:lpstr>
      <vt:lpstr>Диспетчеризация действий может проходить также на основе компонентов Additional:</vt:lpstr>
      <vt:lpstr>Вкладка Additional</vt:lpstr>
      <vt:lpstr>Компоненты</vt:lpstr>
      <vt:lpstr>Компоненты</vt:lpstr>
      <vt:lpstr>Приложение – Application и компонент ApplicationEvents</vt:lpstr>
      <vt:lpstr>В каждом приложении автоматически создается объект Application</vt:lpstr>
      <vt:lpstr>Основные свойства:</vt:lpstr>
      <vt:lpstr>Основные методы:</vt:lpstr>
      <vt:lpstr>Пример работы с MessageBoxA:</vt:lpstr>
      <vt:lpstr>Компонент ApplicationEvents</vt:lpstr>
      <vt:lpstr>Компонент ApplicationEvents</vt:lpstr>
      <vt:lpstr>Компонент ApplicationEvents</vt:lpstr>
      <vt:lpstr>Объект Screen</vt:lpstr>
      <vt:lpstr>Объект Screen</vt:lpstr>
      <vt:lpstr>Пример программы:</vt:lpstr>
      <vt:lpstr>Пример программы:</vt:lpstr>
      <vt:lpstr>Вопросы:</vt:lpstr>
      <vt:lpstr>Вопросы: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Раздел 3</dc:title>
  <cp:lastModifiedBy>Надя</cp:lastModifiedBy>
  <cp:revision>120</cp:revision>
  <dcterms:modified xsi:type="dcterms:W3CDTF">2013-02-25T06:21:02Z</dcterms:modified>
</cp:coreProperties>
</file>